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72" r:id="rId4"/>
  </p:sldMasterIdLst>
  <p:notesMasterIdLst>
    <p:notesMasterId r:id="rId29"/>
  </p:notesMasterIdLst>
  <p:handoutMasterIdLst>
    <p:handoutMasterId r:id="rId30"/>
  </p:handoutMasterIdLst>
  <p:sldIdLst>
    <p:sldId id="838840334" r:id="rId5"/>
    <p:sldId id="838840333" r:id="rId6"/>
    <p:sldId id="838840335" r:id="rId7"/>
    <p:sldId id="838840343" r:id="rId8"/>
    <p:sldId id="838840346" r:id="rId9"/>
    <p:sldId id="838840340" r:id="rId10"/>
    <p:sldId id="838840341" r:id="rId11"/>
    <p:sldId id="838840339" r:id="rId12"/>
    <p:sldId id="838840347" r:id="rId13"/>
    <p:sldId id="838840349" r:id="rId14"/>
    <p:sldId id="838840348" r:id="rId15"/>
    <p:sldId id="838840350" r:id="rId16"/>
    <p:sldId id="838840351" r:id="rId17"/>
    <p:sldId id="838840352" r:id="rId18"/>
    <p:sldId id="838840353" r:id="rId19"/>
    <p:sldId id="838840344" r:id="rId20"/>
    <p:sldId id="838840363" r:id="rId21"/>
    <p:sldId id="838840354" r:id="rId22"/>
    <p:sldId id="838840355" r:id="rId23"/>
    <p:sldId id="838840357" r:id="rId24"/>
    <p:sldId id="838840358" r:id="rId25"/>
    <p:sldId id="838840362" r:id="rId26"/>
    <p:sldId id="838840360" r:id="rId27"/>
    <p:sldId id="838840365" r:id="rId28"/>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C4619A23-BD3B-B196-B462-EB6ED2B2117A}" name="Jenna Fear" initials="JF" userId="S::jenna.fear@bursonglobal.com::b1862eaa-fec2-4982-a9b7-8a4b460a6b07" providerId="AD"/>
  <p188:author id="{10EF882D-A1C9-13DE-54BA-2357C366855C}" name="Lauren Verdun" initials="LV" userId="S::lauren.verdun@bursonglobal.com::b0839656-5da0-43f0-8eba-a3815a16e826" providerId="AD"/>
  <p188:author id="{8FF8D132-61E5-3977-FDC5-A6CC5A516197}" name="Rachel Hopkins" initials="RH" userId="S::rachel.hopkins@bursonglobal.com::650d6a63-a142-4c31-8d43-b42f9d0e0207" providerId="AD"/>
  <p188:author id="{B004E83B-4700-AF41-C52C-7B6597AA3B0A}" name="Maggie O'Reilly" initials="MO" userId="S::maggie.oreilly@bursonglobal.com::750364ba-5e1b-4520-9581-8f926aaef4dd" providerId="AD"/>
  <p188:author id="{E677C540-1B8C-86F9-FDA1-26BDB0586CB1}" name="Natasha Whitling" initials="NW" userId="S::natasha.whitling@bursonglobal.com::a33912b3-ac4e-4455-ac0a-d94eb12a57ff" providerId="AD"/>
  <p188:author id="{3A223357-5886-A55E-A488-FB14C42A52DE}" name="Burson" initials="Burson" userId="Burson" providerId="None"/>
  <p188:author id="{905676B8-DC49-AAAE-E808-AC12CFFA9EF6}" name="Caitlin Kelly" initials="CK" userId="S::caitlin.kelly@bursonglobal.com::8fd70aa8-c57d-4f4b-acd8-130721aae779" providerId="AD"/>
  <p188:author id="{625316D6-A48B-0281-09C7-852B73CFFB9B}" name="Ryan Cassidy" initials="RC" userId="S::ryan.cassidy@bursonglobal.com::85f588d9-a780-4d4f-ac9f-317c28c2c5b3" providerId="AD"/>
  <p188:author id="{E59E38DA-7014-4C3A-8841-15DA5679B7CC}" name="Emily Ballas" initials="EB" userId="S::emily.ballas@bursonglobal.com::55e45c47-9d0e-4c84-9203-425a795f20b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a Rich" initials="CR" lastIdx="5" clrIdx="0">
    <p:extLst>
      <p:ext uri="{19B8F6BF-5375-455C-9EA6-DF929625EA0E}">
        <p15:presenceInfo xmlns:p15="http://schemas.microsoft.com/office/powerpoint/2012/main" userId="S::Cara.Rich@bcw-global.com::2112085b-72ea-49e5-8c80-ceae77c26ce2" providerId="AD"/>
      </p:ext>
    </p:extLst>
  </p:cmAuthor>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29000"/>
    <a:srgbClr val="121B0F"/>
    <a:srgbClr val="496C44"/>
    <a:srgbClr val="385334"/>
    <a:srgbClr val="1B9E77"/>
    <a:srgbClr val="4C88E4"/>
    <a:srgbClr val="FFFFFF"/>
    <a:srgbClr val="364A99"/>
    <a:srgbClr val="FEFFE5"/>
    <a:srgbClr val="0020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8542ED-A479-4637-B720-673FD5A83E19}" v="7" dt="2026-06-05T19:31:03.420"/>
    <p1510:client id="{C31DB587-FACC-42E3-9DF3-27FF4DB84FE5}" v="29" dt="2026-06-05T19:56:24.8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253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2700">
              <a:solidFill>
                <a:schemeClr val="accent1"/>
              </a:solidFill>
            </a:ln>
          </c:spPr>
          <c:dPt>
            <c:idx val="0"/>
            <c:bubble3D val="0"/>
            <c:spPr>
              <a:solidFill>
                <a:schemeClr val="accent1"/>
              </a:solidFill>
              <a:ln w="12700">
                <a:solidFill>
                  <a:schemeClr val="accent1"/>
                </a:solidFill>
              </a:ln>
              <a:effectLst/>
            </c:spPr>
            <c:extLst>
              <c:ext xmlns:c16="http://schemas.microsoft.com/office/drawing/2014/chart" uri="{C3380CC4-5D6E-409C-BE32-E72D297353CC}">
                <c16:uniqueId val="{00000001-06CA-E04A-A90D-59CCBB5CFDE5}"/>
              </c:ext>
            </c:extLst>
          </c:dPt>
          <c:dPt>
            <c:idx val="1"/>
            <c:bubble3D val="0"/>
            <c:spPr>
              <a:solidFill>
                <a:schemeClr val="bg1"/>
              </a:solidFill>
              <a:ln w="12700">
                <a:solidFill>
                  <a:schemeClr val="accent1"/>
                </a:solidFill>
              </a:ln>
              <a:effectLst/>
            </c:spPr>
            <c:extLst>
              <c:ext xmlns:c16="http://schemas.microsoft.com/office/drawing/2014/chart" uri="{C3380CC4-5D6E-409C-BE32-E72D297353CC}">
                <c16:uniqueId val="{00000003-06CA-E04A-A90D-59CCBB5CFDE5}"/>
              </c:ext>
            </c:extLst>
          </c:dPt>
          <c:dPt>
            <c:idx val="2"/>
            <c:bubble3D val="0"/>
            <c:spPr>
              <a:solidFill>
                <a:schemeClr val="accent3"/>
              </a:solidFill>
              <a:ln w="12700">
                <a:solidFill>
                  <a:schemeClr val="accent1"/>
                </a:solidFill>
              </a:ln>
              <a:effectLst/>
            </c:spPr>
            <c:extLst>
              <c:ext xmlns:c16="http://schemas.microsoft.com/office/drawing/2014/chart" uri="{C3380CC4-5D6E-409C-BE32-E72D297353CC}">
                <c16:uniqueId val="{00000005-06CA-E04A-A90D-59CCBB5CFDE5}"/>
              </c:ext>
            </c:extLst>
          </c:dPt>
          <c:dPt>
            <c:idx val="3"/>
            <c:bubble3D val="0"/>
            <c:spPr>
              <a:solidFill>
                <a:schemeClr val="accent4"/>
              </a:solidFill>
              <a:ln w="12700">
                <a:solidFill>
                  <a:schemeClr val="accent1"/>
                </a:solidFill>
              </a:ln>
              <a:effectLst/>
            </c:spPr>
            <c:extLst>
              <c:ext xmlns:c16="http://schemas.microsoft.com/office/drawing/2014/chart" uri="{C3380CC4-5D6E-409C-BE32-E72D297353CC}">
                <c16:uniqueId val="{00000007-06CA-E04A-A90D-59CCBB5CFDE5}"/>
              </c:ext>
            </c:extLst>
          </c:dPt>
          <c:cat>
            <c:strRef>
              <c:f>Sheet1!$A$2:$A$5</c:f>
              <c:strCache>
                <c:ptCount val="2"/>
                <c:pt idx="0">
                  <c:v>1st Qtr</c:v>
                </c:pt>
                <c:pt idx="1">
                  <c:v>2nd Qtr</c:v>
                </c:pt>
              </c:strCache>
            </c:strRef>
          </c:cat>
          <c:val>
            <c:numRef>
              <c:f>Sheet1!$B$2:$B$5</c:f>
              <c:numCache>
                <c:formatCode>General</c:formatCode>
                <c:ptCount val="4"/>
                <c:pt idx="0">
                  <c:v>8.1999999999999993</c:v>
                </c:pt>
                <c:pt idx="1">
                  <c:v>3.2</c:v>
                </c:pt>
              </c:numCache>
            </c:numRef>
          </c:val>
          <c:extLst>
            <c:ext xmlns:c16="http://schemas.microsoft.com/office/drawing/2014/chart" uri="{C3380CC4-5D6E-409C-BE32-E72D297353CC}">
              <c16:uniqueId val="{00000008-06CA-E04A-A90D-59CCBB5CFDE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6350">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0.28476</cdr:x>
      <cdr:y>0.27452</cdr:y>
    </cdr:from>
    <cdr:to>
      <cdr:x>0.71524</cdr:x>
      <cdr:y>0.72548</cdr:y>
    </cdr:to>
    <cdr:sp macro="" textlink="">
      <cdr:nvSpPr>
        <cdr:cNvPr id="2" name="TextBox 1">
          <a:extLst xmlns:a="http://schemas.openxmlformats.org/drawingml/2006/main">
            <a:ext uri="{FF2B5EF4-FFF2-40B4-BE49-F238E27FC236}">
              <a16:creationId xmlns:a16="http://schemas.microsoft.com/office/drawing/2014/main" id="{7571EC4A-8EF1-5184-7FC3-C86664DE3128}"/>
            </a:ext>
          </a:extLst>
        </cdr:cNvPr>
        <cdr:cNvSpPr txBox="1"/>
      </cdr:nvSpPr>
      <cdr:spPr>
        <a:xfrm xmlns:a="http://schemas.openxmlformats.org/drawingml/2006/main">
          <a:off x="819646" y="526768"/>
          <a:ext cx="1239039" cy="865352"/>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n-US" sz="2400" b="1" dirty="0">
              <a:solidFill>
                <a:schemeClr val="accent1">
                  <a:lumMod val="75000"/>
                </a:schemeClr>
              </a:solidFill>
            </a:rPr>
            <a:t>XX</a:t>
          </a:r>
          <a:r>
            <a:rPr lang="en-US" sz="2400" dirty="0">
              <a:solidFill>
                <a:schemeClr val="accent1">
                  <a:lumMod val="75000"/>
                </a:schemeClr>
              </a:solidFill>
            </a:rPr>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8AF8AFF-61E7-CB4E-81B8-B61E78B3E9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811BE54-40EF-474F-866F-376BB84807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AB80E24-AA51-2F4E-9827-3C8551E6142A}" type="datetimeFigureOut">
              <a:rPr lang="en-US" smtClean="0"/>
              <a:t>6/8/2026</a:t>
            </a:fld>
            <a:endParaRPr lang="en-US"/>
          </a:p>
        </p:txBody>
      </p:sp>
      <p:sp>
        <p:nvSpPr>
          <p:cNvPr id="4" name="Footer Placeholder 3">
            <a:extLst>
              <a:ext uri="{FF2B5EF4-FFF2-40B4-BE49-F238E27FC236}">
                <a16:creationId xmlns:a16="http://schemas.microsoft.com/office/drawing/2014/main" id="{1EC7C915-3749-D045-B29C-A4802C95F34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39DC649-E6F9-0740-A6C8-EEF0F5019D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452952-7EA6-3B48-A5E5-68C44C79E3F1}" type="slidenum">
              <a:rPr lang="en-US" smtClean="0"/>
              <a:t>‹#›</a:t>
            </a:fld>
            <a:endParaRPr lang="en-US"/>
          </a:p>
        </p:txBody>
      </p:sp>
    </p:spTree>
    <p:extLst>
      <p:ext uri="{BB962C8B-B14F-4D97-AF65-F5344CB8AC3E}">
        <p14:creationId xmlns:p14="http://schemas.microsoft.com/office/powerpoint/2010/main" val="322676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17206A-D888-4242-8D4B-F7ED931CD037}" type="datetimeFigureOut">
              <a:rPr lang="en-US" smtClean="0"/>
              <a:t>6/8/2026</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BC043-9AD8-EE48-BD22-6DE6F7006C68}" type="slidenum">
              <a:rPr lang="en-US" smtClean="0"/>
              <a:t>‹#›</a:t>
            </a:fld>
            <a:endParaRPr lang="en-US"/>
          </a:p>
        </p:txBody>
      </p:sp>
    </p:spTree>
    <p:extLst>
      <p:ext uri="{BB962C8B-B14F-4D97-AF65-F5344CB8AC3E}">
        <p14:creationId xmlns:p14="http://schemas.microsoft.com/office/powerpoint/2010/main" val="937003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5.svg"/><Relationship Id="rId1" Type="http://schemas.openxmlformats.org/officeDocument/2006/relationships/slideMaster" Target="../slideMasters/slideMaster1.xml"/><Relationship Id="rId6" Type="http://schemas.openxmlformats.org/officeDocument/2006/relationships/image" Target="../media/image7.svg"/><Relationship Id="rId11" Type="http://schemas.openxmlformats.org/officeDocument/2006/relationships/image" Target="../media/image11.svg"/><Relationship Id="rId5" Type="http://schemas.openxmlformats.org/officeDocument/2006/relationships/image" Target="../media/image4.png"/><Relationship Id="rId10" Type="http://schemas.openxmlformats.org/officeDocument/2006/relationships/image" Target="../media/image10.svg"/><Relationship Id="rId4" Type="http://schemas.microsoft.com/office/2007/relationships/hdphoto" Target="../media/hdphoto1.wdp"/><Relationship Id="rId9" Type="http://schemas.microsoft.com/office/2007/relationships/hdphoto" Target="../media/hdphoto2.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svg"/><Relationship Id="rId1" Type="http://schemas.openxmlformats.org/officeDocument/2006/relationships/slideMaster" Target="../slideMasters/slideMaster1.xml"/><Relationship Id="rId5" Type="http://schemas.openxmlformats.org/officeDocument/2006/relationships/chart" Target="../charts/chart1.xml"/><Relationship Id="rId4" Type="http://schemas.openxmlformats.org/officeDocument/2006/relationships/image" Target="../media/image16.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bg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51300172-0565-CFAD-810B-DD17E7D21D64}"/>
              </a:ext>
            </a:extLst>
          </p:cNvPr>
          <p:cNvSpPr/>
          <p:nvPr userDrawn="1"/>
        </p:nvSpPr>
        <p:spPr>
          <a:xfrm>
            <a:off x="0" y="7790139"/>
            <a:ext cx="7772400" cy="2289233"/>
          </a:xfrm>
          <a:prstGeom prst="rect">
            <a:avLst/>
          </a:prstGeom>
          <a:gradFill>
            <a:gsLst>
              <a:gs pos="0">
                <a:schemeClr val="accent1">
                  <a:lumMod val="5000"/>
                  <a:lumOff val="95000"/>
                  <a:alpha val="0"/>
                </a:schemeClr>
              </a:gs>
              <a:gs pos="63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803D782-A1EF-AB05-1D82-8964382ACB8D}"/>
              </a:ext>
            </a:extLst>
          </p:cNvPr>
          <p:cNvSpPr/>
          <p:nvPr userDrawn="1"/>
        </p:nvSpPr>
        <p:spPr>
          <a:xfrm rot="5400000">
            <a:off x="3590349" y="5892863"/>
            <a:ext cx="591697" cy="777240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70B39462-40EF-AFCA-FC07-341E0FF009AD}"/>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99695" y="1961970"/>
            <a:ext cx="5973003" cy="3982002"/>
          </a:xfrm>
          <a:prstGeom prst="rect">
            <a:avLst/>
          </a:prstGeom>
        </p:spPr>
      </p:pic>
      <p:grpSp>
        <p:nvGrpSpPr>
          <p:cNvPr id="6" name="Group 5">
            <a:extLst>
              <a:ext uri="{FF2B5EF4-FFF2-40B4-BE49-F238E27FC236}">
                <a16:creationId xmlns:a16="http://schemas.microsoft.com/office/drawing/2014/main" id="{DB0C748C-EBD8-5758-D294-2D08976E79FB}"/>
              </a:ext>
            </a:extLst>
          </p:cNvPr>
          <p:cNvGrpSpPr/>
          <p:nvPr userDrawn="1"/>
        </p:nvGrpSpPr>
        <p:grpSpPr>
          <a:xfrm>
            <a:off x="581697" y="9462243"/>
            <a:ext cx="6095966" cy="335368"/>
            <a:chOff x="-43993" y="9381737"/>
            <a:chExt cx="10755281" cy="591699"/>
          </a:xfrm>
        </p:grpSpPr>
        <p:grpSp>
          <p:nvGrpSpPr>
            <p:cNvPr id="7" name="Group 6">
              <a:extLst>
                <a:ext uri="{FF2B5EF4-FFF2-40B4-BE49-F238E27FC236}">
                  <a16:creationId xmlns:a16="http://schemas.microsoft.com/office/drawing/2014/main" id="{2D744441-D1C0-0991-324E-7DC7D7B75B0D}"/>
                </a:ext>
              </a:extLst>
            </p:cNvPr>
            <p:cNvGrpSpPr/>
            <p:nvPr userDrawn="1"/>
          </p:nvGrpSpPr>
          <p:grpSpPr>
            <a:xfrm>
              <a:off x="-43993" y="9381737"/>
              <a:ext cx="5450591" cy="591699"/>
              <a:chOff x="1275922" y="9345749"/>
              <a:chExt cx="5450591" cy="591699"/>
            </a:xfrm>
          </p:grpSpPr>
          <p:sp>
            <p:nvSpPr>
              <p:cNvPr id="15" name="Triangle 14">
                <a:extLst>
                  <a:ext uri="{FF2B5EF4-FFF2-40B4-BE49-F238E27FC236}">
                    <a16:creationId xmlns:a16="http://schemas.microsoft.com/office/drawing/2014/main" id="{26FFF74A-E74D-19EA-02DB-0419F59BAAE4}"/>
                  </a:ext>
                </a:extLst>
              </p:cNvPr>
              <p:cNvSpPr/>
              <p:nvPr userDrawn="1"/>
            </p:nvSpPr>
            <p:spPr>
              <a:xfrm rot="10800000">
                <a:off x="1275922" y="9345749"/>
                <a:ext cx="1009380" cy="59169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986BCF3D-1656-5BF8-2F3F-00C8F1BAFE18}"/>
                  </a:ext>
                </a:extLst>
              </p:cNvPr>
              <p:cNvSpPr/>
              <p:nvPr userDrawn="1"/>
            </p:nvSpPr>
            <p:spPr>
              <a:xfrm rot="10800000">
                <a:off x="2155911" y="9345749"/>
                <a:ext cx="1009380" cy="59169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F4417B12-E69C-E5AC-32ED-E322C8381A8E}"/>
                  </a:ext>
                </a:extLst>
              </p:cNvPr>
              <p:cNvSpPr/>
              <p:nvPr userDrawn="1"/>
            </p:nvSpPr>
            <p:spPr>
              <a:xfrm rot="10800000">
                <a:off x="3056533" y="9345749"/>
                <a:ext cx="1009380" cy="59169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7ADEEC19-8D5B-5499-FA6C-A81202FCF29A}"/>
                  </a:ext>
                </a:extLst>
              </p:cNvPr>
              <p:cNvSpPr/>
              <p:nvPr userDrawn="1"/>
            </p:nvSpPr>
            <p:spPr>
              <a:xfrm rot="10800000">
                <a:off x="3936523" y="9345749"/>
                <a:ext cx="1009380" cy="59169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DB8700A4-3B3D-0789-A5B4-80448BBC6E7E}"/>
                  </a:ext>
                </a:extLst>
              </p:cNvPr>
              <p:cNvSpPr/>
              <p:nvPr userDrawn="1"/>
            </p:nvSpPr>
            <p:spPr>
              <a:xfrm rot="10800000">
                <a:off x="4800003" y="9345749"/>
                <a:ext cx="1009380" cy="59169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iangle 19">
                <a:extLst>
                  <a:ext uri="{FF2B5EF4-FFF2-40B4-BE49-F238E27FC236}">
                    <a16:creationId xmlns:a16="http://schemas.microsoft.com/office/drawing/2014/main" id="{A8EE81CE-3177-0801-B1B9-6E6D0C8A5E80}"/>
                  </a:ext>
                </a:extLst>
              </p:cNvPr>
              <p:cNvSpPr/>
              <p:nvPr userDrawn="1"/>
            </p:nvSpPr>
            <p:spPr>
              <a:xfrm rot="10800000">
                <a:off x="5717133" y="9345749"/>
                <a:ext cx="1009380" cy="59169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C06AE159-FA79-8544-B393-915214E0576E}"/>
                </a:ext>
              </a:extLst>
            </p:cNvPr>
            <p:cNvGrpSpPr/>
            <p:nvPr userDrawn="1"/>
          </p:nvGrpSpPr>
          <p:grpSpPr>
            <a:xfrm>
              <a:off x="5260697" y="9381737"/>
              <a:ext cx="5450591" cy="591699"/>
              <a:chOff x="1275922" y="9345749"/>
              <a:chExt cx="5450591" cy="591699"/>
            </a:xfrm>
          </p:grpSpPr>
          <p:sp>
            <p:nvSpPr>
              <p:cNvPr id="9" name="Triangle 8">
                <a:extLst>
                  <a:ext uri="{FF2B5EF4-FFF2-40B4-BE49-F238E27FC236}">
                    <a16:creationId xmlns:a16="http://schemas.microsoft.com/office/drawing/2014/main" id="{E4AD36E2-AC7A-AF52-D55B-B56CA023B40D}"/>
                  </a:ext>
                </a:extLst>
              </p:cNvPr>
              <p:cNvSpPr/>
              <p:nvPr userDrawn="1"/>
            </p:nvSpPr>
            <p:spPr>
              <a:xfrm rot="10800000">
                <a:off x="1275922" y="9345749"/>
                <a:ext cx="1009380" cy="59169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055A8D9A-FC9D-CFC8-2211-FC445E01B8DE}"/>
                  </a:ext>
                </a:extLst>
              </p:cNvPr>
              <p:cNvSpPr/>
              <p:nvPr userDrawn="1"/>
            </p:nvSpPr>
            <p:spPr>
              <a:xfrm rot="10800000">
                <a:off x="2155911" y="9345749"/>
                <a:ext cx="1009380" cy="59169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4E0B9CD1-117C-04C9-9FC7-6979C5120D3C}"/>
                  </a:ext>
                </a:extLst>
              </p:cNvPr>
              <p:cNvSpPr/>
              <p:nvPr userDrawn="1"/>
            </p:nvSpPr>
            <p:spPr>
              <a:xfrm rot="10800000">
                <a:off x="3056533" y="9345749"/>
                <a:ext cx="1009380" cy="59169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5FF88349-C933-3B6C-4168-769E447ADB7F}"/>
                  </a:ext>
                </a:extLst>
              </p:cNvPr>
              <p:cNvSpPr/>
              <p:nvPr userDrawn="1"/>
            </p:nvSpPr>
            <p:spPr>
              <a:xfrm rot="10800000">
                <a:off x="3936523" y="9345749"/>
                <a:ext cx="1009380" cy="59169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DFC7C3A1-C0F3-CB61-415C-689C60B5135A}"/>
                  </a:ext>
                </a:extLst>
              </p:cNvPr>
              <p:cNvSpPr/>
              <p:nvPr userDrawn="1"/>
            </p:nvSpPr>
            <p:spPr>
              <a:xfrm rot="10800000">
                <a:off x="4800003" y="9345749"/>
                <a:ext cx="1009380" cy="59169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a:extLst>
                  <a:ext uri="{FF2B5EF4-FFF2-40B4-BE49-F238E27FC236}">
                    <a16:creationId xmlns:a16="http://schemas.microsoft.com/office/drawing/2014/main" id="{094824ED-3375-7E5C-2B82-0F38E0F3D447}"/>
                  </a:ext>
                </a:extLst>
              </p:cNvPr>
              <p:cNvSpPr/>
              <p:nvPr userDrawn="1"/>
            </p:nvSpPr>
            <p:spPr>
              <a:xfrm rot="10800000">
                <a:off x="5717133" y="9345749"/>
                <a:ext cx="1009380" cy="59169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Rectangle 20">
            <a:extLst>
              <a:ext uri="{FF2B5EF4-FFF2-40B4-BE49-F238E27FC236}">
                <a16:creationId xmlns:a16="http://schemas.microsoft.com/office/drawing/2014/main" id="{F96FA28A-C27E-00AF-E2BB-C770C3A2B8F4}"/>
              </a:ext>
            </a:extLst>
          </p:cNvPr>
          <p:cNvSpPr/>
          <p:nvPr userDrawn="1"/>
        </p:nvSpPr>
        <p:spPr>
          <a:xfrm>
            <a:off x="6396179" y="16512"/>
            <a:ext cx="1376221" cy="100584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0F7531F5-3160-FF3A-08FA-48B7E4F4B518}"/>
              </a:ext>
            </a:extLst>
          </p:cNvPr>
          <p:cNvGrpSpPr/>
          <p:nvPr userDrawn="1"/>
        </p:nvGrpSpPr>
        <p:grpSpPr>
          <a:xfrm>
            <a:off x="6947667" y="7038827"/>
            <a:ext cx="335368" cy="2547625"/>
            <a:chOff x="6941414" y="1213213"/>
            <a:chExt cx="335368" cy="2547625"/>
          </a:xfrm>
        </p:grpSpPr>
        <p:sp>
          <p:nvSpPr>
            <p:cNvPr id="23" name="5-Point Star 22">
              <a:extLst>
                <a:ext uri="{FF2B5EF4-FFF2-40B4-BE49-F238E27FC236}">
                  <a16:creationId xmlns:a16="http://schemas.microsoft.com/office/drawing/2014/main" id="{CCD450AB-B782-2CAD-7C78-43C1FC18D80F}"/>
                </a:ext>
              </a:extLst>
            </p:cNvPr>
            <p:cNvSpPr/>
            <p:nvPr userDrawn="1"/>
          </p:nvSpPr>
          <p:spPr>
            <a:xfrm>
              <a:off x="6941414" y="1213213"/>
              <a:ext cx="335368" cy="335368"/>
            </a:xfrm>
            <a:prstGeom prst="star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a:extLst>
                <a:ext uri="{FF2B5EF4-FFF2-40B4-BE49-F238E27FC236}">
                  <a16:creationId xmlns:a16="http://schemas.microsoft.com/office/drawing/2014/main" id="{4D88D0B4-816E-70BB-7B3E-3F95A1079044}"/>
                </a:ext>
              </a:extLst>
            </p:cNvPr>
            <p:cNvSpPr/>
            <p:nvPr userDrawn="1"/>
          </p:nvSpPr>
          <p:spPr>
            <a:xfrm>
              <a:off x="6941414" y="1950632"/>
              <a:ext cx="335368" cy="335368"/>
            </a:xfrm>
            <a:prstGeom prst="star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a:extLst>
                <a:ext uri="{FF2B5EF4-FFF2-40B4-BE49-F238E27FC236}">
                  <a16:creationId xmlns:a16="http://schemas.microsoft.com/office/drawing/2014/main" id="{8519D34F-585F-0C83-E4C6-81A8C94F0937}"/>
                </a:ext>
              </a:extLst>
            </p:cNvPr>
            <p:cNvSpPr/>
            <p:nvPr userDrawn="1"/>
          </p:nvSpPr>
          <p:spPr>
            <a:xfrm>
              <a:off x="6941414" y="2688051"/>
              <a:ext cx="335368" cy="335368"/>
            </a:xfrm>
            <a:prstGeom prst="star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a:extLst>
                <a:ext uri="{FF2B5EF4-FFF2-40B4-BE49-F238E27FC236}">
                  <a16:creationId xmlns:a16="http://schemas.microsoft.com/office/drawing/2014/main" id="{3808C6D1-E3CA-8C9D-BFC6-2FBDCEC4EFA5}"/>
                </a:ext>
              </a:extLst>
            </p:cNvPr>
            <p:cNvSpPr/>
            <p:nvPr userDrawn="1"/>
          </p:nvSpPr>
          <p:spPr>
            <a:xfrm>
              <a:off x="6941414" y="3425470"/>
              <a:ext cx="335368" cy="335368"/>
            </a:xfrm>
            <a:prstGeom prst="star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3843982E-C522-2C28-4926-B01A5632554C}"/>
              </a:ext>
            </a:extLst>
          </p:cNvPr>
          <p:cNvSpPr/>
          <p:nvPr userDrawn="1"/>
        </p:nvSpPr>
        <p:spPr>
          <a:xfrm>
            <a:off x="0" y="16512"/>
            <a:ext cx="1376217" cy="10058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6DB2FA4E-CEF1-F075-A4F6-B058B8C2B65D}"/>
              </a:ext>
            </a:extLst>
          </p:cNvPr>
          <p:cNvCxnSpPr>
            <a:cxnSpLocks/>
          </p:cNvCxnSpPr>
          <p:nvPr userDrawn="1"/>
        </p:nvCxnSpPr>
        <p:spPr>
          <a:xfrm>
            <a:off x="1376215" y="2182762"/>
            <a:ext cx="5019964" cy="0"/>
          </a:xfrm>
          <a:prstGeom prst="line">
            <a:avLst/>
          </a:prstGeom>
          <a:ln w="190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pic>
        <p:nvPicPr>
          <p:cNvPr id="32" name="Picture 31" descr="A blue and orange logo&#10;&#10;AI-generated content may be incorrect.">
            <a:extLst>
              <a:ext uri="{FF2B5EF4-FFF2-40B4-BE49-F238E27FC236}">
                <a16:creationId xmlns:a16="http://schemas.microsoft.com/office/drawing/2014/main" id="{3C6E9A37-AE15-9841-0B35-3644A309C176}"/>
              </a:ext>
            </a:extLst>
          </p:cNvPr>
          <p:cNvPicPr>
            <a:picLocks noChangeAspect="1"/>
          </p:cNvPicPr>
          <p:nvPr userDrawn="1"/>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6454304" y="395749"/>
            <a:ext cx="1190847" cy="529413"/>
          </a:xfrm>
          <a:prstGeom prst="rect">
            <a:avLst/>
          </a:prstGeom>
        </p:spPr>
      </p:pic>
      <p:pic>
        <p:nvPicPr>
          <p:cNvPr id="33" name="Picture 32">
            <a:extLst>
              <a:ext uri="{FF2B5EF4-FFF2-40B4-BE49-F238E27FC236}">
                <a16:creationId xmlns:a16="http://schemas.microsoft.com/office/drawing/2014/main" id="{49827494-7E4C-D20D-3B30-D44E36EED253}"/>
              </a:ext>
            </a:extLst>
          </p:cNvPr>
          <p:cNvPicPr>
            <a:picLocks noChangeAspect="1"/>
          </p:cNvPicPr>
          <p:nvPr userDrawn="1"/>
        </p:nvPicPr>
        <p:blipFill>
          <a:blip r:embed="rId5"/>
          <a:srcRect t="19342" b="26182"/>
          <a:stretch>
            <a:fillRect/>
          </a:stretch>
        </p:blipFill>
        <p:spPr>
          <a:xfrm>
            <a:off x="1264987" y="246502"/>
            <a:ext cx="5242426" cy="1606414"/>
          </a:xfrm>
          <a:prstGeom prst="rect">
            <a:avLst/>
          </a:prstGeom>
        </p:spPr>
      </p:pic>
      <p:cxnSp>
        <p:nvCxnSpPr>
          <p:cNvPr id="41" name="Straight Connector 40">
            <a:extLst>
              <a:ext uri="{FF2B5EF4-FFF2-40B4-BE49-F238E27FC236}">
                <a16:creationId xmlns:a16="http://schemas.microsoft.com/office/drawing/2014/main" id="{4D37EDD4-9084-16A1-60FC-7F3EB07FD31F}"/>
              </a:ext>
            </a:extLst>
          </p:cNvPr>
          <p:cNvCxnSpPr>
            <a:cxnSpLocks/>
          </p:cNvCxnSpPr>
          <p:nvPr userDrawn="1"/>
        </p:nvCxnSpPr>
        <p:spPr>
          <a:xfrm>
            <a:off x="1376215" y="5859941"/>
            <a:ext cx="5019964" cy="0"/>
          </a:xfrm>
          <a:prstGeom prst="line">
            <a:avLst/>
          </a:prstGeom>
          <a:ln w="190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119ECA94-5154-60FC-2DFB-02E5636C2110}"/>
              </a:ext>
            </a:extLst>
          </p:cNvPr>
          <p:cNvSpPr/>
          <p:nvPr userDrawn="1"/>
        </p:nvSpPr>
        <p:spPr>
          <a:xfrm>
            <a:off x="-793" y="1372462"/>
            <a:ext cx="1376215" cy="13737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EF4E917-3855-6A69-A68D-CA331C8D72C8}"/>
              </a:ext>
            </a:extLst>
          </p:cNvPr>
          <p:cNvSpPr/>
          <p:nvPr userDrawn="1"/>
        </p:nvSpPr>
        <p:spPr>
          <a:xfrm>
            <a:off x="-1" y="0"/>
            <a:ext cx="1376215" cy="13737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a:extLst>
              <a:ext uri="{FF2B5EF4-FFF2-40B4-BE49-F238E27FC236}">
                <a16:creationId xmlns:a16="http://schemas.microsoft.com/office/drawing/2014/main" id="{B4E318A1-B96F-14ED-DB20-E9EE6F73286C}"/>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167859" y="187327"/>
            <a:ext cx="999133" cy="999133"/>
          </a:xfrm>
          <a:prstGeom prst="rect">
            <a:avLst/>
          </a:prstGeom>
        </p:spPr>
      </p:pic>
      <p:sp>
        <p:nvSpPr>
          <p:cNvPr id="50" name="Rectangle 49">
            <a:extLst>
              <a:ext uri="{FF2B5EF4-FFF2-40B4-BE49-F238E27FC236}">
                <a16:creationId xmlns:a16="http://schemas.microsoft.com/office/drawing/2014/main" id="{FB17FF54-130F-E81F-E7E5-F522C3BC355C}"/>
              </a:ext>
            </a:extLst>
          </p:cNvPr>
          <p:cNvSpPr/>
          <p:nvPr userDrawn="1"/>
        </p:nvSpPr>
        <p:spPr>
          <a:xfrm>
            <a:off x="0" y="4084379"/>
            <a:ext cx="1376215" cy="1373788"/>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Graphic 48">
            <a:extLst>
              <a:ext uri="{FF2B5EF4-FFF2-40B4-BE49-F238E27FC236}">
                <a16:creationId xmlns:a16="http://schemas.microsoft.com/office/drawing/2014/main" id="{E7D7DFF4-5488-B722-C6EA-E87703B708C8}"/>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0" y="1360640"/>
            <a:ext cx="1375422" cy="1375422"/>
          </a:xfrm>
          <a:prstGeom prst="rect">
            <a:avLst/>
          </a:prstGeom>
        </p:spPr>
      </p:pic>
      <p:sp>
        <p:nvSpPr>
          <p:cNvPr id="54" name="Rectangle 53">
            <a:extLst>
              <a:ext uri="{FF2B5EF4-FFF2-40B4-BE49-F238E27FC236}">
                <a16:creationId xmlns:a16="http://schemas.microsoft.com/office/drawing/2014/main" id="{B4132A28-8A3E-0C8F-75FD-E25E03416CD2}"/>
              </a:ext>
            </a:extLst>
          </p:cNvPr>
          <p:cNvSpPr/>
          <p:nvPr userDrawn="1"/>
        </p:nvSpPr>
        <p:spPr>
          <a:xfrm>
            <a:off x="0" y="2706788"/>
            <a:ext cx="1376215" cy="1373788"/>
          </a:xfrm>
          <a:prstGeom prst="rect">
            <a:avLst/>
          </a:prstGeom>
          <a:solidFill>
            <a:srgbClr val="FEF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hidden="1">
            <a:extLst>
              <a:ext uri="{FF2B5EF4-FFF2-40B4-BE49-F238E27FC236}">
                <a16:creationId xmlns:a16="http://schemas.microsoft.com/office/drawing/2014/main" id="{6C6262CD-509F-AF44-392A-A430C4BE1FCE}"/>
              </a:ext>
            </a:extLst>
          </p:cNvPr>
          <p:cNvPicPr>
            <a:picLocks noGrp="1" noRot="1" noMove="1" noResize="1" noEditPoints="1" noAdjustHandles="1" noChangeArrowheads="1" noChangeShapeType="1" noCrop="1"/>
          </p:cNvPicPr>
          <p:nvPr userDrawn="1"/>
        </p:nvPicPr>
        <p:blipFill>
          <a:blip r:embed="rId8">
            <a:biLevel thresh="50000"/>
            <a:alphaModFix amt="8000"/>
            <a:extLst>
              <a:ext uri="{BEBA8EAE-BF5A-486C-A8C5-ECC9F3942E4B}">
                <a14:imgProps xmlns:a14="http://schemas.microsoft.com/office/drawing/2010/main">
                  <a14:imgLayer r:embed="rId9">
                    <a14:imgEffect>
                      <a14:brightnessContrast bright="57000" contrast="40000"/>
                    </a14:imgEffect>
                  </a14:imgLayer>
                </a14:imgProps>
              </a:ext>
            </a:extLst>
          </a:blip>
          <a:stretch>
            <a:fillRect/>
          </a:stretch>
        </p:blipFill>
        <p:spPr>
          <a:xfrm>
            <a:off x="0" y="0"/>
            <a:ext cx="7772400" cy="10058400"/>
          </a:xfrm>
          <a:prstGeom prst="rect">
            <a:avLst/>
          </a:prstGeom>
        </p:spPr>
      </p:pic>
      <p:pic>
        <p:nvPicPr>
          <p:cNvPr id="53" name="Graphic 52">
            <a:extLst>
              <a:ext uri="{FF2B5EF4-FFF2-40B4-BE49-F238E27FC236}">
                <a16:creationId xmlns:a16="http://schemas.microsoft.com/office/drawing/2014/main" id="{734F21C2-A948-69AB-E5DB-25A59A81A74E}"/>
              </a:ext>
            </a:extLst>
          </p:cNvPr>
          <p:cNvPicPr>
            <a:picLocks noChangeAspect="1"/>
          </p:cNvPicPr>
          <p:nvPr userDrawn="1"/>
        </p:nvPicPr>
        <p:blipFill>
          <a:blip>
            <a:extLst>
              <a:ext uri="{96DAC541-7B7A-43D3-8B79-37D633B846F1}">
                <asvg:svgBlip xmlns:asvg="http://schemas.microsoft.com/office/drawing/2016/SVG/main" r:embed="rId10"/>
              </a:ext>
            </a:extLst>
          </a:blip>
          <a:stretch>
            <a:fillRect/>
          </a:stretch>
        </p:blipFill>
        <p:spPr>
          <a:xfrm>
            <a:off x="156911" y="2827613"/>
            <a:ext cx="1085261" cy="1085261"/>
          </a:xfrm>
          <a:prstGeom prst="rect">
            <a:avLst/>
          </a:prstGeom>
        </p:spPr>
      </p:pic>
      <p:pic>
        <p:nvPicPr>
          <p:cNvPr id="56" name="Graphic 55">
            <a:extLst>
              <a:ext uri="{FF2B5EF4-FFF2-40B4-BE49-F238E27FC236}">
                <a16:creationId xmlns:a16="http://schemas.microsoft.com/office/drawing/2014/main" id="{00A465A4-9046-556B-1781-4C0AC25F8F52}"/>
              </a:ext>
            </a:extLst>
          </p:cNvPr>
          <p:cNvPicPr>
            <a:picLocks noChangeAspect="1"/>
          </p:cNvPicPr>
          <p:nvPr userDrawn="1"/>
        </p:nvPicPr>
        <p:blipFill>
          <a:blip>
            <a:extLst>
              <a:ext uri="{96DAC541-7B7A-43D3-8B79-37D633B846F1}">
                <asvg:svgBlip xmlns:asvg="http://schemas.microsoft.com/office/drawing/2016/SVG/main" r:embed="rId11"/>
              </a:ext>
            </a:extLst>
          </a:blip>
          <a:stretch>
            <a:fillRect/>
          </a:stretch>
        </p:blipFill>
        <p:spPr>
          <a:xfrm>
            <a:off x="232680" y="4330615"/>
            <a:ext cx="907574" cy="907574"/>
          </a:xfrm>
          <a:prstGeom prst="rect">
            <a:avLst/>
          </a:prstGeom>
        </p:spPr>
      </p:pic>
      <p:sp>
        <p:nvSpPr>
          <p:cNvPr id="37" name="Text Placeholder 36">
            <a:extLst>
              <a:ext uri="{FF2B5EF4-FFF2-40B4-BE49-F238E27FC236}">
                <a16:creationId xmlns:a16="http://schemas.microsoft.com/office/drawing/2014/main" id="{C4857A2B-FC2C-BF5B-F677-4F252E3D930A}"/>
              </a:ext>
            </a:extLst>
          </p:cNvPr>
          <p:cNvSpPr>
            <a:spLocks noGrp="1"/>
          </p:cNvSpPr>
          <p:nvPr>
            <p:ph type="body" sz="quarter" idx="10"/>
          </p:nvPr>
        </p:nvSpPr>
        <p:spPr>
          <a:xfrm>
            <a:off x="1590925" y="6069498"/>
            <a:ext cx="4528902" cy="3265585"/>
          </a:xfrm>
        </p:spPr>
        <p:txBody>
          <a:bodyPr anchor="ctr"/>
          <a:lstStyle>
            <a:lvl1pPr algn="ctr">
              <a:lnSpc>
                <a:spcPts val="3340"/>
              </a:lnSpc>
              <a:spcBef>
                <a:spcPts val="0"/>
              </a:spcBef>
              <a:defRPr sz="3200" b="1" i="0" cap="all" baseline="0">
                <a:solidFill>
                  <a:schemeClr val="tx2"/>
                </a:solidFill>
                <a:latin typeface="Montserrat ExtraBold" pitchFamily="2" charset="77"/>
              </a:defRPr>
            </a:lvl1pPr>
          </a:lstStyle>
          <a:p>
            <a:pPr lvl="0"/>
            <a:r>
              <a:rPr lang="en-US"/>
              <a:t>Click to edit Master text styles</a:t>
            </a:r>
          </a:p>
        </p:txBody>
      </p:sp>
      <p:sp>
        <p:nvSpPr>
          <p:cNvPr id="58" name="Text Placeholder 57">
            <a:extLst>
              <a:ext uri="{FF2B5EF4-FFF2-40B4-BE49-F238E27FC236}">
                <a16:creationId xmlns:a16="http://schemas.microsoft.com/office/drawing/2014/main" id="{015C7625-350B-CBE9-15C5-153D81CDC0B7}"/>
              </a:ext>
            </a:extLst>
          </p:cNvPr>
          <p:cNvSpPr>
            <a:spLocks noGrp="1"/>
          </p:cNvSpPr>
          <p:nvPr>
            <p:ph type="body" sz="quarter" idx="11"/>
          </p:nvPr>
        </p:nvSpPr>
        <p:spPr>
          <a:xfrm>
            <a:off x="233363" y="7776246"/>
            <a:ext cx="998537" cy="1692973"/>
          </a:xfrm>
        </p:spPr>
        <p:txBody>
          <a:bodyPr anchor="b"/>
          <a:lstStyle>
            <a:lvl1pPr>
              <a:defRPr>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51038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Icon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6C03F6-17CA-E11F-DB94-02F6EB150AC0}"/>
              </a:ext>
            </a:extLst>
          </p:cNvPr>
          <p:cNvPicPr>
            <a:picLocks noChangeAspect="1"/>
          </p:cNvPicPr>
          <p:nvPr userDrawn="1"/>
        </p:nvPicPr>
        <p:blipFill>
          <a:blip r:embed="rId2"/>
          <a:srcRect/>
          <a:stretch/>
        </p:blipFill>
        <p:spPr>
          <a:xfrm>
            <a:off x="0" y="19980"/>
            <a:ext cx="7766304" cy="10058400"/>
          </a:xfrm>
          <a:prstGeom prst="rect">
            <a:avLst/>
          </a:prstGeom>
        </p:spPr>
      </p:pic>
      <p:sp>
        <p:nvSpPr>
          <p:cNvPr id="16" name="Rectangle 15">
            <a:extLst>
              <a:ext uri="{FF2B5EF4-FFF2-40B4-BE49-F238E27FC236}">
                <a16:creationId xmlns:a16="http://schemas.microsoft.com/office/drawing/2014/main" id="{7C57C2FB-9D49-92E5-0269-757C2028FA4A}"/>
              </a:ext>
            </a:extLst>
          </p:cNvPr>
          <p:cNvSpPr/>
          <p:nvPr userDrawn="1"/>
        </p:nvSpPr>
        <p:spPr>
          <a:xfrm>
            <a:off x="457200" y="438150"/>
            <a:ext cx="6858000" cy="918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901D8B9-57D0-21B2-FC53-4F99214293F4}"/>
              </a:ext>
            </a:extLst>
          </p:cNvPr>
          <p:cNvSpPr txBox="1"/>
          <p:nvPr userDrawn="1"/>
        </p:nvSpPr>
        <p:spPr>
          <a:xfrm>
            <a:off x="6931730" y="9727047"/>
            <a:ext cx="390345" cy="153888"/>
          </a:xfrm>
          <a:prstGeom prst="rect">
            <a:avLst/>
          </a:prstGeom>
          <a:noFill/>
        </p:spPr>
        <p:txBody>
          <a:bodyPr wrap="square" lIns="0" tIns="0" rIns="0" bIns="0" rtlCol="0" anchor="ctr">
            <a:spAutoFit/>
          </a:bodyPr>
          <a:lstStyle/>
          <a:p>
            <a:pPr algn="r"/>
            <a:fld id="{C2FDA3FD-21C3-E040-964B-DE67819EE8FD}" type="slidenum">
              <a:rPr lang="en-US" sz="1000" b="1" smtClean="0">
                <a:solidFill>
                  <a:schemeClr val="bg1"/>
                </a:solidFill>
              </a:rPr>
              <a:pPr algn="r"/>
              <a:t>‹#›</a:t>
            </a:fld>
            <a:endParaRPr lang="en-US" sz="1000" b="1">
              <a:solidFill>
                <a:schemeClr val="bg1"/>
              </a:solidFill>
            </a:endParaRPr>
          </a:p>
        </p:txBody>
      </p:sp>
      <p:pic>
        <p:nvPicPr>
          <p:cNvPr id="19" name="Picture 18">
            <a:extLst>
              <a:ext uri="{FF2B5EF4-FFF2-40B4-BE49-F238E27FC236}">
                <a16:creationId xmlns:a16="http://schemas.microsoft.com/office/drawing/2014/main" id="{BA546461-9AF7-3BDF-1488-8D94EF68250D}"/>
              </a:ext>
            </a:extLst>
          </p:cNvPr>
          <p:cNvPicPr>
            <a:picLocks noChangeAspect="1"/>
          </p:cNvPicPr>
          <p:nvPr userDrawn="1"/>
        </p:nvPicPr>
        <p:blipFill>
          <a:blip r:embed="rId3"/>
          <a:stretch>
            <a:fillRect/>
          </a:stretch>
        </p:blipFill>
        <p:spPr>
          <a:xfrm>
            <a:off x="5434118" y="8490422"/>
            <a:ext cx="2335234" cy="1313569"/>
          </a:xfrm>
          <a:prstGeom prst="rect">
            <a:avLst/>
          </a:prstGeom>
        </p:spPr>
      </p:pic>
      <p:sp>
        <p:nvSpPr>
          <p:cNvPr id="20" name="Title Placeholder 9">
            <a:extLst>
              <a:ext uri="{FF2B5EF4-FFF2-40B4-BE49-F238E27FC236}">
                <a16:creationId xmlns:a16="http://schemas.microsoft.com/office/drawing/2014/main" id="{BD9998EE-732E-E7D1-C441-4DBA583FCA11}"/>
              </a:ext>
            </a:extLst>
          </p:cNvPr>
          <p:cNvSpPr>
            <a:spLocks noGrp="1"/>
          </p:cNvSpPr>
          <p:nvPr>
            <p:ph type="title" hasCustomPrompt="1"/>
          </p:nvPr>
        </p:nvSpPr>
        <p:spPr>
          <a:xfrm>
            <a:off x="814389" y="635758"/>
            <a:ext cx="6117339" cy="792992"/>
          </a:xfrm>
          <a:prstGeom prst="rect">
            <a:avLst/>
          </a:prstGeom>
        </p:spPr>
        <p:txBody>
          <a:bodyPr vert="horz" wrap="square" lIns="0" tIns="0" rIns="0" bIns="0" rtlCol="0" anchor="b" anchorCtr="0">
            <a:noAutofit/>
          </a:bodyPr>
          <a:lstStyle>
            <a:lvl1pPr algn="ctr">
              <a:defRPr cap="all" baseline="0"/>
            </a:lvl1pPr>
          </a:lstStyle>
          <a:p>
            <a:r>
              <a:rPr lang="en-US"/>
              <a:t>Master </a:t>
            </a:r>
            <a:br>
              <a:rPr lang="en-US"/>
            </a:br>
            <a:r>
              <a:rPr lang="en-US"/>
              <a:t>title slide</a:t>
            </a:r>
          </a:p>
        </p:txBody>
      </p:sp>
      <p:sp>
        <p:nvSpPr>
          <p:cNvPr id="21" name="Text Placeholder 13">
            <a:extLst>
              <a:ext uri="{FF2B5EF4-FFF2-40B4-BE49-F238E27FC236}">
                <a16:creationId xmlns:a16="http://schemas.microsoft.com/office/drawing/2014/main" id="{CE796F68-F16D-D741-DDD2-79718F77488A}"/>
              </a:ext>
            </a:extLst>
          </p:cNvPr>
          <p:cNvSpPr>
            <a:spLocks noGrp="1"/>
          </p:cNvSpPr>
          <p:nvPr>
            <p:ph type="body" sz="quarter" idx="10"/>
          </p:nvPr>
        </p:nvSpPr>
        <p:spPr>
          <a:xfrm>
            <a:off x="814389" y="1626358"/>
            <a:ext cx="6117339" cy="7046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2" name="Group 21">
            <a:extLst>
              <a:ext uri="{FF2B5EF4-FFF2-40B4-BE49-F238E27FC236}">
                <a16:creationId xmlns:a16="http://schemas.microsoft.com/office/drawing/2014/main" id="{2ED2F7E2-35B8-74B6-E55A-1CB64BDF12EB}"/>
              </a:ext>
            </a:extLst>
          </p:cNvPr>
          <p:cNvGrpSpPr/>
          <p:nvPr userDrawn="1"/>
        </p:nvGrpSpPr>
        <p:grpSpPr>
          <a:xfrm>
            <a:off x="595382" y="9129714"/>
            <a:ext cx="1105534" cy="308202"/>
            <a:chOff x="817144" y="9717658"/>
            <a:chExt cx="661777" cy="184491"/>
          </a:xfrm>
        </p:grpSpPr>
        <p:cxnSp>
          <p:nvCxnSpPr>
            <p:cNvPr id="23" name="Straight Connector 22">
              <a:extLst>
                <a:ext uri="{FF2B5EF4-FFF2-40B4-BE49-F238E27FC236}">
                  <a16:creationId xmlns:a16="http://schemas.microsoft.com/office/drawing/2014/main" id="{5BFB5EC0-ADF3-8820-7A4D-3D358FE6D228}"/>
                </a:ext>
              </a:extLst>
            </p:cNvPr>
            <p:cNvCxnSpPr>
              <a:cxnSpLocks/>
            </p:cNvCxnSpPr>
            <p:nvPr userDrawn="1"/>
          </p:nvCxnSpPr>
          <p:spPr>
            <a:xfrm>
              <a:off x="1236831" y="9732933"/>
              <a:ext cx="0" cy="1539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7714191B-1861-4532-0394-06898EBECBB3}"/>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817144" y="9719262"/>
              <a:ext cx="382709" cy="181283"/>
            </a:xfrm>
            <a:prstGeom prst="rect">
              <a:avLst/>
            </a:prstGeom>
          </p:spPr>
        </p:pic>
        <p:pic>
          <p:nvPicPr>
            <p:cNvPr id="25" name="Graphic 24">
              <a:extLst>
                <a:ext uri="{FF2B5EF4-FFF2-40B4-BE49-F238E27FC236}">
                  <a16:creationId xmlns:a16="http://schemas.microsoft.com/office/drawing/2014/main" id="{69501D9D-F25D-32FC-2281-07EAC53BA305}"/>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294429" y="9717658"/>
              <a:ext cx="184492" cy="184491"/>
            </a:xfrm>
            <a:prstGeom prst="rect">
              <a:avLst/>
            </a:prstGeom>
          </p:spPr>
        </p:pic>
      </p:grpSp>
    </p:spTree>
    <p:extLst>
      <p:ext uri="{BB962C8B-B14F-4D97-AF65-F5344CB8AC3E}">
        <p14:creationId xmlns:p14="http://schemas.microsoft.com/office/powerpoint/2010/main" val="458223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 Icon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6C03F6-17CA-E11F-DB94-02F6EB150AC0}"/>
              </a:ext>
            </a:extLst>
          </p:cNvPr>
          <p:cNvPicPr>
            <a:picLocks noChangeAspect="1"/>
          </p:cNvPicPr>
          <p:nvPr userDrawn="1"/>
        </p:nvPicPr>
        <p:blipFill>
          <a:blip r:embed="rId2"/>
          <a:srcRect/>
          <a:stretch/>
        </p:blipFill>
        <p:spPr>
          <a:xfrm>
            <a:off x="3048" y="0"/>
            <a:ext cx="7766304" cy="10058400"/>
          </a:xfrm>
          <a:prstGeom prst="rect">
            <a:avLst/>
          </a:prstGeom>
        </p:spPr>
      </p:pic>
      <p:sp>
        <p:nvSpPr>
          <p:cNvPr id="16" name="Rectangle 15">
            <a:extLst>
              <a:ext uri="{FF2B5EF4-FFF2-40B4-BE49-F238E27FC236}">
                <a16:creationId xmlns:a16="http://schemas.microsoft.com/office/drawing/2014/main" id="{7C57C2FB-9D49-92E5-0269-757C2028FA4A}"/>
              </a:ext>
            </a:extLst>
          </p:cNvPr>
          <p:cNvSpPr/>
          <p:nvPr userDrawn="1"/>
        </p:nvSpPr>
        <p:spPr>
          <a:xfrm>
            <a:off x="457200" y="438150"/>
            <a:ext cx="6858000" cy="918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36B5528-0470-6C5E-F4AA-462131AFA3F6}"/>
              </a:ext>
            </a:extLst>
          </p:cNvPr>
          <p:cNvSpPr txBox="1"/>
          <p:nvPr userDrawn="1"/>
        </p:nvSpPr>
        <p:spPr>
          <a:xfrm>
            <a:off x="6931730" y="9727047"/>
            <a:ext cx="390345" cy="153888"/>
          </a:xfrm>
          <a:prstGeom prst="rect">
            <a:avLst/>
          </a:prstGeom>
          <a:noFill/>
        </p:spPr>
        <p:txBody>
          <a:bodyPr wrap="square" lIns="0" tIns="0" rIns="0" bIns="0" rtlCol="0" anchor="ctr">
            <a:spAutoFit/>
          </a:bodyPr>
          <a:lstStyle/>
          <a:p>
            <a:pPr algn="r"/>
            <a:fld id="{C2FDA3FD-21C3-E040-964B-DE67819EE8FD}" type="slidenum">
              <a:rPr lang="en-US" sz="1000" b="1" smtClean="0">
                <a:solidFill>
                  <a:schemeClr val="bg1"/>
                </a:solidFill>
              </a:rPr>
              <a:pPr algn="r"/>
              <a:t>‹#›</a:t>
            </a:fld>
            <a:endParaRPr lang="en-US" sz="1000" b="1">
              <a:solidFill>
                <a:schemeClr val="bg1"/>
              </a:solidFill>
            </a:endParaRPr>
          </a:p>
        </p:txBody>
      </p:sp>
      <p:grpSp>
        <p:nvGrpSpPr>
          <p:cNvPr id="3" name="Group 2">
            <a:extLst>
              <a:ext uri="{FF2B5EF4-FFF2-40B4-BE49-F238E27FC236}">
                <a16:creationId xmlns:a16="http://schemas.microsoft.com/office/drawing/2014/main" id="{11C86BEF-1374-BD54-8FE1-55B041D9BFEA}"/>
              </a:ext>
            </a:extLst>
          </p:cNvPr>
          <p:cNvGrpSpPr/>
          <p:nvPr userDrawn="1"/>
        </p:nvGrpSpPr>
        <p:grpSpPr>
          <a:xfrm>
            <a:off x="595382" y="9129714"/>
            <a:ext cx="1105534" cy="308202"/>
            <a:chOff x="817144" y="9717658"/>
            <a:chExt cx="661777" cy="184491"/>
          </a:xfrm>
        </p:grpSpPr>
        <p:cxnSp>
          <p:nvCxnSpPr>
            <p:cNvPr id="4" name="Straight Connector 3">
              <a:extLst>
                <a:ext uri="{FF2B5EF4-FFF2-40B4-BE49-F238E27FC236}">
                  <a16:creationId xmlns:a16="http://schemas.microsoft.com/office/drawing/2014/main" id="{830FDD69-EE5D-EE9C-2351-99FFD34CE3A6}"/>
                </a:ext>
              </a:extLst>
            </p:cNvPr>
            <p:cNvCxnSpPr>
              <a:cxnSpLocks/>
            </p:cNvCxnSpPr>
            <p:nvPr userDrawn="1"/>
          </p:nvCxnSpPr>
          <p:spPr>
            <a:xfrm>
              <a:off x="1236831" y="9732933"/>
              <a:ext cx="0" cy="1539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CDDD07ED-C28A-6C24-19D7-AA71004A20B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17144" y="9719262"/>
              <a:ext cx="382709" cy="181283"/>
            </a:xfrm>
            <a:prstGeom prst="rect">
              <a:avLst/>
            </a:prstGeom>
          </p:spPr>
        </p:pic>
        <p:pic>
          <p:nvPicPr>
            <p:cNvPr id="6" name="Graphic 5">
              <a:extLst>
                <a:ext uri="{FF2B5EF4-FFF2-40B4-BE49-F238E27FC236}">
                  <a16:creationId xmlns:a16="http://schemas.microsoft.com/office/drawing/2014/main" id="{92D122AE-196B-65E4-414F-9DE3886EB21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294429" y="9717658"/>
              <a:ext cx="184492" cy="184491"/>
            </a:xfrm>
            <a:prstGeom prst="rect">
              <a:avLst/>
            </a:prstGeom>
          </p:spPr>
        </p:pic>
      </p:grpSp>
      <p:pic>
        <p:nvPicPr>
          <p:cNvPr id="9" name="Picture 8">
            <a:extLst>
              <a:ext uri="{FF2B5EF4-FFF2-40B4-BE49-F238E27FC236}">
                <a16:creationId xmlns:a16="http://schemas.microsoft.com/office/drawing/2014/main" id="{4A318FE3-9821-5AD1-5F04-A6A4113948FE}"/>
              </a:ext>
            </a:extLst>
          </p:cNvPr>
          <p:cNvPicPr>
            <a:picLocks noChangeAspect="1"/>
          </p:cNvPicPr>
          <p:nvPr userDrawn="1"/>
        </p:nvPicPr>
        <p:blipFill>
          <a:blip r:embed="rId5"/>
          <a:stretch>
            <a:fillRect/>
          </a:stretch>
        </p:blipFill>
        <p:spPr>
          <a:xfrm>
            <a:off x="5434118" y="8490422"/>
            <a:ext cx="2335234" cy="1313569"/>
          </a:xfrm>
          <a:prstGeom prst="rect">
            <a:avLst/>
          </a:prstGeom>
        </p:spPr>
      </p:pic>
      <p:sp>
        <p:nvSpPr>
          <p:cNvPr id="10" name="Title Placeholder 9">
            <a:extLst>
              <a:ext uri="{FF2B5EF4-FFF2-40B4-BE49-F238E27FC236}">
                <a16:creationId xmlns:a16="http://schemas.microsoft.com/office/drawing/2014/main" id="{AB479A19-E4B4-6846-0208-F2AD096EBD63}"/>
              </a:ext>
            </a:extLst>
          </p:cNvPr>
          <p:cNvSpPr>
            <a:spLocks noGrp="1"/>
          </p:cNvSpPr>
          <p:nvPr>
            <p:ph type="title" hasCustomPrompt="1"/>
          </p:nvPr>
        </p:nvSpPr>
        <p:spPr>
          <a:xfrm>
            <a:off x="814389" y="635758"/>
            <a:ext cx="6117339" cy="792992"/>
          </a:xfrm>
          <a:prstGeom prst="rect">
            <a:avLst/>
          </a:prstGeom>
        </p:spPr>
        <p:txBody>
          <a:bodyPr vert="horz" wrap="square" lIns="0" tIns="0" rIns="0" bIns="0" rtlCol="0" anchor="b" anchorCtr="0">
            <a:noAutofit/>
          </a:bodyPr>
          <a:lstStyle>
            <a:lvl1pPr algn="ctr">
              <a:defRPr cap="all" baseline="0"/>
            </a:lvl1pPr>
          </a:lstStyle>
          <a:p>
            <a:r>
              <a:rPr lang="en-US"/>
              <a:t>Master </a:t>
            </a:r>
            <a:br>
              <a:rPr lang="en-US"/>
            </a:br>
            <a:r>
              <a:rPr lang="en-US"/>
              <a:t>title slide</a:t>
            </a:r>
          </a:p>
        </p:txBody>
      </p:sp>
      <p:sp>
        <p:nvSpPr>
          <p:cNvPr id="11" name="Text Placeholder 13">
            <a:extLst>
              <a:ext uri="{FF2B5EF4-FFF2-40B4-BE49-F238E27FC236}">
                <a16:creationId xmlns:a16="http://schemas.microsoft.com/office/drawing/2014/main" id="{44B4E5DA-2660-5399-6B7B-2811619423EA}"/>
              </a:ext>
            </a:extLst>
          </p:cNvPr>
          <p:cNvSpPr>
            <a:spLocks noGrp="1"/>
          </p:cNvSpPr>
          <p:nvPr>
            <p:ph type="body" sz="quarter" idx="10"/>
          </p:nvPr>
        </p:nvSpPr>
        <p:spPr>
          <a:xfrm>
            <a:off x="814389" y="1626358"/>
            <a:ext cx="6117339" cy="7046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6321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2CA4B406-90F0-CB93-088F-F70374C15CA0}"/>
              </a:ext>
            </a:extLst>
          </p:cNvPr>
          <p:cNvSpPr>
            <a:spLocks noGrp="1"/>
          </p:cNvSpPr>
          <p:nvPr>
            <p:ph type="title"/>
          </p:nvPr>
        </p:nvSpPr>
        <p:spPr>
          <a:xfrm>
            <a:off x="456666" y="495300"/>
            <a:ext cx="6858534" cy="690340"/>
          </a:xfrm>
          <a:prstGeom prst="rect">
            <a:avLst/>
          </a:prstGeom>
        </p:spPr>
        <p:txBody>
          <a:bodyPr vert="horz" wrap="square" lIns="0" tIns="0" rIns="0" bIns="0" rtlCol="0" anchor="b" anchorCtr="0">
            <a:noAutofit/>
          </a:bodyPr>
          <a:lstStyle/>
          <a:p>
            <a:r>
              <a:rPr lang="en-US"/>
              <a:t>Master </a:t>
            </a:r>
            <a:br>
              <a:rPr lang="en-US"/>
            </a:br>
            <a:r>
              <a:rPr lang="en-US"/>
              <a:t>title slide</a:t>
            </a:r>
          </a:p>
        </p:txBody>
      </p:sp>
      <p:sp>
        <p:nvSpPr>
          <p:cNvPr id="15" name="Text Placeholder 13">
            <a:extLst>
              <a:ext uri="{FF2B5EF4-FFF2-40B4-BE49-F238E27FC236}">
                <a16:creationId xmlns:a16="http://schemas.microsoft.com/office/drawing/2014/main" id="{8851F04A-FF1F-D212-4592-1C2A6F8D7E0F}"/>
              </a:ext>
            </a:extLst>
          </p:cNvPr>
          <p:cNvSpPr>
            <a:spLocks noGrp="1"/>
          </p:cNvSpPr>
          <p:nvPr>
            <p:ph type="body" sz="quarter" idx="10"/>
          </p:nvPr>
        </p:nvSpPr>
        <p:spPr>
          <a:xfrm>
            <a:off x="457200" y="1333500"/>
            <a:ext cx="6858000" cy="7776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3795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B166BF-C434-DD46-EBAD-FCBA5816F590}"/>
              </a:ext>
            </a:extLst>
          </p:cNvPr>
          <p:cNvSpPr txBox="1">
            <a:spLocks/>
          </p:cNvSpPr>
          <p:nvPr userDrawn="1"/>
        </p:nvSpPr>
        <p:spPr>
          <a:xfrm>
            <a:off x="457200" y="989600"/>
            <a:ext cx="3175173" cy="377021"/>
          </a:xfrm>
          <a:prstGeom prst="rect">
            <a:avLst/>
          </a:prstGeom>
        </p:spPr>
        <p:txBody>
          <a:bodyPr vert="horz" lIns="0" tIns="0" rIns="0" bIns="0" rtlCol="0" anchor="b">
            <a:noAutofit/>
          </a:bodyPr>
          <a:lstStyle>
            <a:lvl1pPr algn="l" defTabSz="914399" rtl="0" eaLnBrk="1" latinLnBrk="0" hangingPunct="1">
              <a:lnSpc>
                <a:spcPct val="90000"/>
              </a:lnSpc>
              <a:spcBef>
                <a:spcPct val="0"/>
              </a:spcBef>
              <a:buNone/>
              <a:defRPr lang="en-US" sz="3600" b="1" i="0" kern="1200" cap="none" spc="51" baseline="0" dirty="0" smtClean="0">
                <a:solidFill>
                  <a:schemeClr val="tx1"/>
                </a:solidFill>
                <a:latin typeface="+mj-lt"/>
                <a:ea typeface="Avenir Next LT Pro" panose="020B0504020202020204" pitchFamily="34" charset="77"/>
                <a:cs typeface="Arial" panose="020B0604020202020204" pitchFamily="34" charset="0"/>
              </a:defRPr>
            </a:lvl1pPr>
          </a:lstStyle>
          <a:p>
            <a:r>
              <a:rPr lang="en-US" sz="2800" b="0"/>
              <a:t>H1 HEADER</a:t>
            </a:r>
          </a:p>
        </p:txBody>
      </p:sp>
      <p:sp>
        <p:nvSpPr>
          <p:cNvPr id="4" name="Title 2">
            <a:extLst>
              <a:ext uri="{FF2B5EF4-FFF2-40B4-BE49-F238E27FC236}">
                <a16:creationId xmlns:a16="http://schemas.microsoft.com/office/drawing/2014/main" id="{ED242B0A-8967-0A35-717B-FE8875ACA5C5}"/>
              </a:ext>
            </a:extLst>
          </p:cNvPr>
          <p:cNvSpPr txBox="1">
            <a:spLocks/>
          </p:cNvSpPr>
          <p:nvPr userDrawn="1"/>
        </p:nvSpPr>
        <p:spPr>
          <a:xfrm>
            <a:off x="457200" y="1421325"/>
            <a:ext cx="3175173" cy="225400"/>
          </a:xfrm>
          <a:prstGeom prst="rect">
            <a:avLst/>
          </a:prstGeom>
        </p:spPr>
        <p:txBody>
          <a:bodyPr vert="horz" lIns="0" tIns="0" rIns="0" bIns="0" rtlCol="0" anchor="t">
            <a:noAutofit/>
          </a:bodyPr>
          <a:lstStyle>
            <a:lvl1pPr algn="l" defTabSz="914399" rtl="0" eaLnBrk="1" latinLnBrk="0" hangingPunct="1">
              <a:lnSpc>
                <a:spcPct val="90000"/>
              </a:lnSpc>
              <a:spcBef>
                <a:spcPct val="0"/>
              </a:spcBef>
              <a:buNone/>
              <a:defRPr lang="en-US" sz="3600" b="1" i="0" kern="1200" cap="none" spc="51" baseline="0" dirty="0" smtClean="0">
                <a:solidFill>
                  <a:schemeClr val="tx1"/>
                </a:solidFill>
                <a:latin typeface="+mj-lt"/>
                <a:ea typeface="Avenir Next LT Pro" panose="020B0504020202020204" pitchFamily="34" charset="77"/>
                <a:cs typeface="Arial" panose="020B0604020202020204" pitchFamily="34" charset="0"/>
              </a:defRPr>
            </a:lvl1pPr>
          </a:lstStyle>
          <a:p>
            <a:r>
              <a:rPr lang="en-US" sz="1050" b="0" spc="0">
                <a:solidFill>
                  <a:schemeClr val="tx2"/>
                </a:solidFill>
                <a:latin typeface="+mn-lt"/>
              </a:rPr>
              <a:t>Neue Haas Grotesk | 28pt | All Caps | Black</a:t>
            </a:r>
          </a:p>
        </p:txBody>
      </p:sp>
      <p:sp>
        <p:nvSpPr>
          <p:cNvPr id="5" name="Title 2">
            <a:extLst>
              <a:ext uri="{FF2B5EF4-FFF2-40B4-BE49-F238E27FC236}">
                <a16:creationId xmlns:a16="http://schemas.microsoft.com/office/drawing/2014/main" id="{6C194F8D-8CEE-2625-CF88-ADF562F0FE46}"/>
              </a:ext>
            </a:extLst>
          </p:cNvPr>
          <p:cNvSpPr txBox="1">
            <a:spLocks/>
          </p:cNvSpPr>
          <p:nvPr userDrawn="1"/>
        </p:nvSpPr>
        <p:spPr>
          <a:xfrm>
            <a:off x="457200" y="1829429"/>
            <a:ext cx="3175173" cy="377021"/>
          </a:xfrm>
          <a:prstGeom prst="rect">
            <a:avLst/>
          </a:prstGeom>
        </p:spPr>
        <p:txBody>
          <a:bodyPr vert="horz" lIns="0" tIns="0" rIns="0" bIns="0" rtlCol="0" anchor="b">
            <a:noAutofit/>
          </a:bodyPr>
          <a:lstStyle>
            <a:lvl1pPr algn="l" defTabSz="914399" rtl="0" eaLnBrk="1" latinLnBrk="0" hangingPunct="1">
              <a:lnSpc>
                <a:spcPct val="90000"/>
              </a:lnSpc>
              <a:spcBef>
                <a:spcPct val="0"/>
              </a:spcBef>
              <a:buNone/>
              <a:defRPr lang="en-US" sz="3600" b="1" i="0" kern="1200" cap="none" spc="51" baseline="0" dirty="0" smtClean="0">
                <a:solidFill>
                  <a:schemeClr val="tx1"/>
                </a:solidFill>
                <a:latin typeface="+mj-lt"/>
                <a:ea typeface="Avenir Next LT Pro" panose="020B0504020202020204" pitchFamily="34" charset="77"/>
                <a:cs typeface="Arial" panose="020B0604020202020204" pitchFamily="34" charset="0"/>
              </a:defRPr>
            </a:lvl1pPr>
          </a:lstStyle>
          <a:p>
            <a:pPr marL="0" lvl="3" indent="0" algn="l" defTabSz="754421" rtl="0" eaLnBrk="1" latinLnBrk="0" hangingPunct="1">
              <a:lnSpc>
                <a:spcPct val="100000"/>
              </a:lnSpc>
              <a:spcBef>
                <a:spcPts val="1013"/>
              </a:spcBef>
              <a:buClr>
                <a:schemeClr val="tx2"/>
              </a:buClr>
              <a:buFont typeface="Arial" panose="020B0604020202020204" pitchFamily="34" charset="0"/>
              <a:buNone/>
              <a:tabLst/>
            </a:pPr>
            <a:r>
              <a:rPr lang="en-US" sz="1200" b="1" i="0" kern="1200">
                <a:solidFill>
                  <a:schemeClr val="accent1"/>
                </a:solidFill>
                <a:latin typeface="+mn-lt"/>
                <a:ea typeface="+mn-ea"/>
                <a:cs typeface="+mn-cs"/>
              </a:rPr>
              <a:t>H2 Subhead</a:t>
            </a:r>
          </a:p>
        </p:txBody>
      </p:sp>
      <p:sp>
        <p:nvSpPr>
          <p:cNvPr id="6" name="Title 2">
            <a:extLst>
              <a:ext uri="{FF2B5EF4-FFF2-40B4-BE49-F238E27FC236}">
                <a16:creationId xmlns:a16="http://schemas.microsoft.com/office/drawing/2014/main" id="{30934282-2BF2-50BB-21CB-C835AB2F67A5}"/>
              </a:ext>
            </a:extLst>
          </p:cNvPr>
          <p:cNvSpPr txBox="1">
            <a:spLocks/>
          </p:cNvSpPr>
          <p:nvPr userDrawn="1"/>
        </p:nvSpPr>
        <p:spPr>
          <a:xfrm>
            <a:off x="457200" y="2275046"/>
            <a:ext cx="3175173" cy="187224"/>
          </a:xfrm>
          <a:prstGeom prst="rect">
            <a:avLst/>
          </a:prstGeom>
        </p:spPr>
        <p:txBody>
          <a:bodyPr vert="horz" lIns="0" tIns="0" rIns="0" bIns="0" rtlCol="0" anchor="t">
            <a:noAutofit/>
          </a:bodyPr>
          <a:lstStyle>
            <a:lvl1pPr algn="l" defTabSz="914399" rtl="0" eaLnBrk="1" latinLnBrk="0" hangingPunct="1">
              <a:lnSpc>
                <a:spcPct val="90000"/>
              </a:lnSpc>
              <a:spcBef>
                <a:spcPct val="0"/>
              </a:spcBef>
              <a:buNone/>
              <a:defRPr lang="en-US" sz="3600" b="1" i="0" kern="1200" cap="none" spc="51" baseline="0" dirty="0" smtClean="0">
                <a:solidFill>
                  <a:schemeClr val="tx1"/>
                </a:solidFill>
                <a:latin typeface="+mj-lt"/>
                <a:ea typeface="Avenir Next LT Pro" panose="020B0504020202020204" pitchFamily="34" charset="77"/>
                <a:cs typeface="Arial" panose="020B0604020202020204" pitchFamily="34" charset="0"/>
              </a:defRPr>
            </a:lvl1pPr>
          </a:lstStyle>
          <a:p>
            <a:r>
              <a:rPr lang="en-US" sz="1050" b="0" spc="0">
                <a:solidFill>
                  <a:schemeClr val="tx2"/>
                </a:solidFill>
                <a:latin typeface="+mn-lt"/>
              </a:rPr>
              <a:t>Neue Haas Grotesk Bold| 12pt | Dark Blue</a:t>
            </a:r>
          </a:p>
        </p:txBody>
      </p:sp>
      <p:sp>
        <p:nvSpPr>
          <p:cNvPr id="7" name="Title 2">
            <a:extLst>
              <a:ext uri="{FF2B5EF4-FFF2-40B4-BE49-F238E27FC236}">
                <a16:creationId xmlns:a16="http://schemas.microsoft.com/office/drawing/2014/main" id="{A11DE4A3-46BA-6FB3-F829-B11924CA5220}"/>
              </a:ext>
            </a:extLst>
          </p:cNvPr>
          <p:cNvSpPr txBox="1">
            <a:spLocks/>
          </p:cNvSpPr>
          <p:nvPr userDrawn="1"/>
        </p:nvSpPr>
        <p:spPr>
          <a:xfrm>
            <a:off x="457200" y="2671972"/>
            <a:ext cx="3175173" cy="377021"/>
          </a:xfrm>
          <a:prstGeom prst="rect">
            <a:avLst/>
          </a:prstGeom>
        </p:spPr>
        <p:txBody>
          <a:bodyPr vert="horz" lIns="0" tIns="0" rIns="0" bIns="0" rtlCol="0" anchor="b">
            <a:noAutofit/>
          </a:bodyPr>
          <a:lstStyle>
            <a:lvl1pPr algn="l" defTabSz="914399" rtl="0" eaLnBrk="1" latinLnBrk="0" hangingPunct="1">
              <a:lnSpc>
                <a:spcPct val="90000"/>
              </a:lnSpc>
              <a:spcBef>
                <a:spcPct val="0"/>
              </a:spcBef>
              <a:buNone/>
              <a:defRPr lang="en-US" sz="3600" b="1" i="0" kern="1200" cap="none" spc="51" baseline="0" dirty="0" smtClean="0">
                <a:solidFill>
                  <a:schemeClr val="tx1"/>
                </a:solidFill>
                <a:latin typeface="+mj-lt"/>
                <a:ea typeface="Avenir Next LT Pro" panose="020B0504020202020204" pitchFamily="34" charset="77"/>
                <a:cs typeface="Arial" panose="020B0604020202020204" pitchFamily="34" charset="0"/>
              </a:defRPr>
            </a:lvl1pPr>
          </a:lstStyle>
          <a:p>
            <a:pPr marL="0" lvl="4" indent="0" algn="l" defTabSz="754421" rtl="0" eaLnBrk="1" latinLnBrk="0" hangingPunct="1">
              <a:lnSpc>
                <a:spcPct val="100000"/>
              </a:lnSpc>
              <a:spcBef>
                <a:spcPts val="1013"/>
              </a:spcBef>
              <a:buClr>
                <a:schemeClr val="tx2"/>
              </a:buClr>
              <a:buFont typeface="Arial" panose="020B0604020202020204" pitchFamily="34" charset="0"/>
              <a:buNone/>
              <a:tabLst/>
            </a:pPr>
            <a:r>
              <a:rPr lang="en-US" sz="900" b="1" i="0" kern="1200" cap="all" spc="300" baseline="0">
                <a:solidFill>
                  <a:schemeClr val="accent3"/>
                </a:solidFill>
                <a:latin typeface="+mn-lt"/>
                <a:ea typeface="+mn-ea"/>
                <a:cs typeface="+mn-cs"/>
              </a:rPr>
              <a:t>H3 SMALL SUBHEAD</a:t>
            </a:r>
          </a:p>
        </p:txBody>
      </p:sp>
      <p:sp>
        <p:nvSpPr>
          <p:cNvPr id="8" name="Title 2">
            <a:extLst>
              <a:ext uri="{FF2B5EF4-FFF2-40B4-BE49-F238E27FC236}">
                <a16:creationId xmlns:a16="http://schemas.microsoft.com/office/drawing/2014/main" id="{B34FF479-9005-0288-EA27-BBA32C803388}"/>
              </a:ext>
            </a:extLst>
          </p:cNvPr>
          <p:cNvSpPr txBox="1">
            <a:spLocks/>
          </p:cNvSpPr>
          <p:nvPr userDrawn="1"/>
        </p:nvSpPr>
        <p:spPr>
          <a:xfrm>
            <a:off x="457200" y="3097875"/>
            <a:ext cx="3429000" cy="216327"/>
          </a:xfrm>
          <a:prstGeom prst="rect">
            <a:avLst/>
          </a:prstGeom>
        </p:spPr>
        <p:txBody>
          <a:bodyPr vert="horz" lIns="0" tIns="0" rIns="0" bIns="0" rtlCol="0" anchor="t">
            <a:noAutofit/>
          </a:bodyPr>
          <a:lstStyle>
            <a:lvl1pPr algn="l" defTabSz="914399" rtl="0" eaLnBrk="1" latinLnBrk="0" hangingPunct="1">
              <a:lnSpc>
                <a:spcPct val="90000"/>
              </a:lnSpc>
              <a:spcBef>
                <a:spcPct val="0"/>
              </a:spcBef>
              <a:buNone/>
              <a:defRPr lang="en-US" sz="3600" b="1" i="0" kern="1200" cap="none" spc="51" baseline="0" dirty="0" smtClean="0">
                <a:solidFill>
                  <a:schemeClr val="tx1"/>
                </a:solidFill>
                <a:latin typeface="+mj-lt"/>
                <a:ea typeface="Avenir Next LT Pro" panose="020B0504020202020204" pitchFamily="34" charset="77"/>
                <a:cs typeface="Arial" panose="020B0604020202020204" pitchFamily="34" charset="0"/>
              </a:defRPr>
            </a:lvl1pPr>
          </a:lstStyle>
          <a:p>
            <a:r>
              <a:rPr lang="en-US" sz="1050" b="0" spc="0">
                <a:solidFill>
                  <a:schemeClr val="tx2"/>
                </a:solidFill>
                <a:latin typeface="+mn-lt"/>
              </a:rPr>
              <a:t>Neue Haas Grotesk | 9pt  | All Caps | Loose | Orange</a:t>
            </a:r>
          </a:p>
        </p:txBody>
      </p:sp>
      <p:sp>
        <p:nvSpPr>
          <p:cNvPr id="15" name="TextBox 14">
            <a:extLst>
              <a:ext uri="{FF2B5EF4-FFF2-40B4-BE49-F238E27FC236}">
                <a16:creationId xmlns:a16="http://schemas.microsoft.com/office/drawing/2014/main" id="{3F5156B6-EA03-3AE8-BFEB-48DC3B0C1F65}"/>
              </a:ext>
            </a:extLst>
          </p:cNvPr>
          <p:cNvSpPr txBox="1"/>
          <p:nvPr userDrawn="1"/>
        </p:nvSpPr>
        <p:spPr>
          <a:xfrm>
            <a:off x="470274" y="229284"/>
            <a:ext cx="2169318" cy="276999"/>
          </a:xfrm>
          <a:prstGeom prst="rect">
            <a:avLst/>
          </a:prstGeom>
          <a:noFill/>
        </p:spPr>
        <p:txBody>
          <a:bodyPr wrap="square" lIns="0" rIns="0" rtlCol="0">
            <a:spAutoFit/>
          </a:bodyPr>
          <a:lstStyle/>
          <a:p>
            <a:pPr algn="l"/>
            <a:r>
              <a:rPr lang="en-US" sz="1200" b="1">
                <a:solidFill>
                  <a:schemeClr val="bg2">
                    <a:lumMod val="50000"/>
                  </a:schemeClr>
                </a:solidFill>
              </a:rPr>
              <a:t>DESIGN REFERENCE GUIDE</a:t>
            </a:r>
          </a:p>
        </p:txBody>
      </p:sp>
      <p:sp>
        <p:nvSpPr>
          <p:cNvPr id="16" name="Title 2">
            <a:extLst>
              <a:ext uri="{FF2B5EF4-FFF2-40B4-BE49-F238E27FC236}">
                <a16:creationId xmlns:a16="http://schemas.microsoft.com/office/drawing/2014/main" id="{858E1A6C-D680-3D1E-B9A0-E237E3DEF29D}"/>
              </a:ext>
            </a:extLst>
          </p:cNvPr>
          <p:cNvSpPr txBox="1">
            <a:spLocks/>
          </p:cNvSpPr>
          <p:nvPr userDrawn="1"/>
        </p:nvSpPr>
        <p:spPr>
          <a:xfrm>
            <a:off x="457198" y="508869"/>
            <a:ext cx="5024438" cy="224168"/>
          </a:xfrm>
          <a:prstGeom prst="rect">
            <a:avLst/>
          </a:prstGeom>
        </p:spPr>
        <p:txBody>
          <a:bodyPr vert="horz" lIns="0" tIns="0" rIns="0" bIns="0" rtlCol="0" anchor="t">
            <a:noAutofit/>
          </a:bodyPr>
          <a:lstStyle>
            <a:lvl1pPr algn="l" defTabSz="914399" rtl="0" eaLnBrk="1" latinLnBrk="0" hangingPunct="1">
              <a:lnSpc>
                <a:spcPct val="90000"/>
              </a:lnSpc>
              <a:spcBef>
                <a:spcPct val="0"/>
              </a:spcBef>
              <a:buNone/>
              <a:defRPr lang="en-US" sz="3600" b="1" i="0" kern="1200" cap="none" spc="51" baseline="0" dirty="0" smtClean="0">
                <a:solidFill>
                  <a:schemeClr val="tx1"/>
                </a:solidFill>
                <a:latin typeface="+mj-lt"/>
                <a:ea typeface="Avenir Next LT Pro" panose="020B0504020202020204" pitchFamily="34" charset="77"/>
                <a:cs typeface="Arial" panose="020B0604020202020204" pitchFamily="34" charset="0"/>
              </a:defRPr>
            </a:lvl1pPr>
          </a:lstStyle>
          <a:p>
            <a:r>
              <a:rPr lang="en-US" sz="1200" b="0" spc="0">
                <a:solidFill>
                  <a:schemeClr val="bg2">
                    <a:lumMod val="50000"/>
                  </a:schemeClr>
                </a:solidFill>
              </a:rPr>
              <a:t>FONT</a:t>
            </a:r>
          </a:p>
        </p:txBody>
      </p:sp>
      <p:grpSp>
        <p:nvGrpSpPr>
          <p:cNvPr id="17" name="Group 16">
            <a:extLst>
              <a:ext uri="{FF2B5EF4-FFF2-40B4-BE49-F238E27FC236}">
                <a16:creationId xmlns:a16="http://schemas.microsoft.com/office/drawing/2014/main" id="{D53D5C7C-A4C9-D605-CC07-44BBB1CE299C}"/>
              </a:ext>
            </a:extLst>
          </p:cNvPr>
          <p:cNvGrpSpPr/>
          <p:nvPr userDrawn="1"/>
        </p:nvGrpSpPr>
        <p:grpSpPr>
          <a:xfrm>
            <a:off x="480326" y="3619115"/>
            <a:ext cx="824749" cy="5132547"/>
            <a:chOff x="5001797" y="418202"/>
            <a:chExt cx="824749" cy="5132547"/>
          </a:xfrm>
        </p:grpSpPr>
        <p:grpSp>
          <p:nvGrpSpPr>
            <p:cNvPr id="18" name="Group 17">
              <a:extLst>
                <a:ext uri="{FF2B5EF4-FFF2-40B4-BE49-F238E27FC236}">
                  <a16:creationId xmlns:a16="http://schemas.microsoft.com/office/drawing/2014/main" id="{D13C86AC-7F3E-96FA-0D03-D11736386D4A}"/>
                </a:ext>
              </a:extLst>
            </p:cNvPr>
            <p:cNvGrpSpPr/>
            <p:nvPr userDrawn="1"/>
          </p:nvGrpSpPr>
          <p:grpSpPr>
            <a:xfrm>
              <a:off x="5001797" y="3749477"/>
              <a:ext cx="824747" cy="377027"/>
              <a:chOff x="5001797" y="3749477"/>
              <a:chExt cx="824747" cy="377027"/>
            </a:xfrm>
          </p:grpSpPr>
          <p:sp>
            <p:nvSpPr>
              <p:cNvPr id="34" name="Title 2">
                <a:extLst>
                  <a:ext uri="{FF2B5EF4-FFF2-40B4-BE49-F238E27FC236}">
                    <a16:creationId xmlns:a16="http://schemas.microsoft.com/office/drawing/2014/main" id="{953EC1BF-9053-909B-935C-7E79A92BF3C7}"/>
                  </a:ext>
                </a:extLst>
              </p:cNvPr>
              <p:cNvSpPr txBox="1">
                <a:spLocks/>
              </p:cNvSpPr>
              <p:nvPr userDrawn="1"/>
            </p:nvSpPr>
            <p:spPr>
              <a:xfrm rot="16200000">
                <a:off x="4914851" y="3843349"/>
                <a:ext cx="377026" cy="189283"/>
              </a:xfrm>
              <a:prstGeom prst="rect">
                <a:avLst/>
              </a:prstGeom>
              <a:solidFill>
                <a:schemeClr val="bg2">
                  <a:lumMod val="90000"/>
                </a:schemeClr>
              </a:solidFill>
            </p:spPr>
            <p:txBody>
              <a:bodyPr vert="horz" wrap="none" lIns="91440" tIns="45720" rIns="91440" bIns="45720" rtlCol="0" anchor="t">
                <a:spAutoFit/>
              </a:bodyPr>
              <a:lstStyle>
                <a:defPPr>
                  <a:defRPr lang="en-US"/>
                </a:defPPr>
                <a:lvl1pPr algn="ctr" defTabSz="914399">
                  <a:lnSpc>
                    <a:spcPct val="90000"/>
                  </a:lnSpc>
                  <a:spcBef>
                    <a:spcPct val="0"/>
                  </a:spcBef>
                  <a:buNone/>
                  <a:defRPr sz="800" b="0" i="0" cap="none" spc="300" baseline="0">
                    <a:solidFill>
                      <a:schemeClr val="accent5"/>
                    </a:solidFill>
                    <a:latin typeface="+mj-lt"/>
                    <a:ea typeface="Avenir Next LT Pro" panose="020B0504020202020204" pitchFamily="34" charset="77"/>
                    <a:cs typeface="Arial" panose="020B0604020202020204" pitchFamily="34" charset="0"/>
                  </a:defRPr>
                </a:lvl1pPr>
              </a:lstStyle>
              <a:p>
                <a:pPr lvl="0"/>
                <a:r>
                  <a:rPr lang="en-US" sz="700">
                    <a:solidFill>
                      <a:schemeClr val="tx1"/>
                    </a:solidFill>
                  </a:rPr>
                  <a:t>H3</a:t>
                </a:r>
              </a:p>
            </p:txBody>
          </p:sp>
          <p:cxnSp>
            <p:nvCxnSpPr>
              <p:cNvPr id="35" name="Straight Connector 34">
                <a:extLst>
                  <a:ext uri="{FF2B5EF4-FFF2-40B4-BE49-F238E27FC236}">
                    <a16:creationId xmlns:a16="http://schemas.microsoft.com/office/drawing/2014/main" id="{44F287C2-CC5F-433B-CDAA-36AB9A2923A7}"/>
                  </a:ext>
                </a:extLst>
              </p:cNvPr>
              <p:cNvCxnSpPr>
                <a:cxnSpLocks/>
              </p:cNvCxnSpPr>
              <p:nvPr userDrawn="1"/>
            </p:nvCxnSpPr>
            <p:spPr>
              <a:xfrm>
                <a:off x="5001797" y="3749477"/>
                <a:ext cx="824747" cy="0"/>
              </a:xfrm>
              <a:prstGeom prst="line">
                <a:avLst/>
              </a:prstGeom>
              <a:ln w="12700">
                <a:solidFill>
                  <a:schemeClr val="bg1">
                    <a:lumMod val="85000"/>
                  </a:schemeClr>
                </a:solidFill>
              </a:ln>
            </p:spPr>
            <p:style>
              <a:lnRef idx="3">
                <a:schemeClr val="dk1"/>
              </a:lnRef>
              <a:fillRef idx="0">
                <a:schemeClr val="dk1"/>
              </a:fillRef>
              <a:effectRef idx="2">
                <a:schemeClr val="dk1"/>
              </a:effectRef>
              <a:fontRef idx="minor">
                <a:schemeClr val="tx1"/>
              </a:fontRef>
            </p:style>
          </p:cxnSp>
        </p:grpSp>
        <p:grpSp>
          <p:nvGrpSpPr>
            <p:cNvPr id="19" name="Group 18">
              <a:extLst>
                <a:ext uri="{FF2B5EF4-FFF2-40B4-BE49-F238E27FC236}">
                  <a16:creationId xmlns:a16="http://schemas.microsoft.com/office/drawing/2014/main" id="{C338712B-AC72-33F0-03A1-D718372F2E02}"/>
                </a:ext>
              </a:extLst>
            </p:cNvPr>
            <p:cNvGrpSpPr/>
            <p:nvPr userDrawn="1"/>
          </p:nvGrpSpPr>
          <p:grpSpPr>
            <a:xfrm>
              <a:off x="5001799" y="4619084"/>
              <a:ext cx="824747" cy="931665"/>
              <a:chOff x="5001799" y="4619084"/>
              <a:chExt cx="824747" cy="931665"/>
            </a:xfrm>
          </p:grpSpPr>
          <p:sp>
            <p:nvSpPr>
              <p:cNvPr id="32" name="Title 2">
                <a:extLst>
                  <a:ext uri="{FF2B5EF4-FFF2-40B4-BE49-F238E27FC236}">
                    <a16:creationId xmlns:a16="http://schemas.microsoft.com/office/drawing/2014/main" id="{EEA3D8A2-09B4-6A9F-F229-E9E572BC001A}"/>
                  </a:ext>
                </a:extLst>
              </p:cNvPr>
              <p:cNvSpPr txBox="1">
                <a:spLocks/>
              </p:cNvSpPr>
              <p:nvPr userDrawn="1"/>
            </p:nvSpPr>
            <p:spPr>
              <a:xfrm rot="16200000">
                <a:off x="4692933" y="4941801"/>
                <a:ext cx="931665" cy="286232"/>
              </a:xfrm>
              <a:prstGeom prst="rect">
                <a:avLst/>
              </a:prstGeom>
              <a:solidFill>
                <a:schemeClr val="bg2">
                  <a:lumMod val="90000"/>
                </a:schemeClr>
              </a:solidFill>
            </p:spPr>
            <p:txBody>
              <a:bodyPr vert="horz" wrap="none" lIns="91440" tIns="45720" rIns="91440" bIns="45720" rtlCol="0" anchor="t">
                <a:spAutoFit/>
              </a:bodyPr>
              <a:lstStyle>
                <a:lvl1pPr algn="l" defTabSz="914399" rtl="0" eaLnBrk="1" latinLnBrk="0" hangingPunct="1">
                  <a:lnSpc>
                    <a:spcPct val="90000"/>
                  </a:lnSpc>
                  <a:spcBef>
                    <a:spcPct val="0"/>
                  </a:spcBef>
                  <a:buNone/>
                  <a:defRPr lang="en-US" sz="3600" b="1" i="0" kern="1200" cap="none" spc="51" baseline="0" dirty="0" smtClean="0">
                    <a:solidFill>
                      <a:schemeClr val="tx1"/>
                    </a:solidFill>
                    <a:latin typeface="+mj-lt"/>
                    <a:ea typeface="Avenir Next LT Pro" panose="020B0504020202020204" pitchFamily="34" charset="77"/>
                    <a:cs typeface="Arial" panose="020B0604020202020204" pitchFamily="34" charset="0"/>
                  </a:defRPr>
                </a:lvl1pPr>
              </a:lstStyle>
              <a:p>
                <a:pPr algn="ctr"/>
                <a:r>
                  <a:rPr lang="en-US" sz="700" b="0" spc="300">
                    <a:solidFill>
                      <a:schemeClr val="tx1"/>
                    </a:solidFill>
                  </a:rPr>
                  <a:t>BULLETED</a:t>
                </a:r>
                <a:br>
                  <a:rPr lang="en-US" sz="700" b="0" spc="300">
                    <a:solidFill>
                      <a:schemeClr val="tx1"/>
                    </a:solidFill>
                  </a:rPr>
                </a:br>
                <a:r>
                  <a:rPr lang="en-US" sz="700" b="0" spc="300">
                    <a:solidFill>
                      <a:schemeClr val="tx1"/>
                    </a:solidFill>
                  </a:rPr>
                  <a:t>COPY</a:t>
                </a:r>
              </a:p>
            </p:txBody>
          </p:sp>
          <p:cxnSp>
            <p:nvCxnSpPr>
              <p:cNvPr id="33" name="Straight Connector 32">
                <a:extLst>
                  <a:ext uri="{FF2B5EF4-FFF2-40B4-BE49-F238E27FC236}">
                    <a16:creationId xmlns:a16="http://schemas.microsoft.com/office/drawing/2014/main" id="{7A6AE344-6D91-86AE-6A34-8B127CE3A811}"/>
                  </a:ext>
                </a:extLst>
              </p:cNvPr>
              <p:cNvCxnSpPr>
                <a:cxnSpLocks/>
              </p:cNvCxnSpPr>
              <p:nvPr userDrawn="1"/>
            </p:nvCxnSpPr>
            <p:spPr>
              <a:xfrm>
                <a:off x="5001799" y="4619084"/>
                <a:ext cx="824747" cy="0"/>
              </a:xfrm>
              <a:prstGeom prst="line">
                <a:avLst/>
              </a:prstGeom>
              <a:ln w="12700">
                <a:solidFill>
                  <a:schemeClr val="bg1">
                    <a:lumMod val="85000"/>
                  </a:schemeClr>
                </a:solidFill>
              </a:ln>
            </p:spPr>
            <p:style>
              <a:lnRef idx="3">
                <a:schemeClr val="dk1"/>
              </a:lnRef>
              <a:fillRef idx="0">
                <a:schemeClr val="dk1"/>
              </a:fillRef>
              <a:effectRef idx="2">
                <a:schemeClr val="dk1"/>
              </a:effectRef>
              <a:fontRef idx="minor">
                <a:schemeClr val="tx1"/>
              </a:fontRef>
            </p:style>
          </p:cxnSp>
        </p:grpSp>
        <p:grpSp>
          <p:nvGrpSpPr>
            <p:cNvPr id="20" name="Group 19">
              <a:extLst>
                <a:ext uri="{FF2B5EF4-FFF2-40B4-BE49-F238E27FC236}">
                  <a16:creationId xmlns:a16="http://schemas.microsoft.com/office/drawing/2014/main" id="{387FE390-75F6-420A-19CF-C57BF9D595CA}"/>
                </a:ext>
              </a:extLst>
            </p:cNvPr>
            <p:cNvGrpSpPr/>
            <p:nvPr userDrawn="1"/>
          </p:nvGrpSpPr>
          <p:grpSpPr>
            <a:xfrm>
              <a:off x="5001798" y="2520508"/>
              <a:ext cx="824747" cy="377027"/>
              <a:chOff x="5001798" y="2597700"/>
              <a:chExt cx="824747" cy="377027"/>
            </a:xfrm>
          </p:grpSpPr>
          <p:sp>
            <p:nvSpPr>
              <p:cNvPr id="30" name="Title 2">
                <a:extLst>
                  <a:ext uri="{FF2B5EF4-FFF2-40B4-BE49-F238E27FC236}">
                    <a16:creationId xmlns:a16="http://schemas.microsoft.com/office/drawing/2014/main" id="{8D4A3234-03C1-E07B-79DE-D70160021C10}"/>
                  </a:ext>
                </a:extLst>
              </p:cNvPr>
              <p:cNvSpPr txBox="1">
                <a:spLocks/>
              </p:cNvSpPr>
              <p:nvPr userDrawn="1"/>
            </p:nvSpPr>
            <p:spPr>
              <a:xfrm rot="16200000">
                <a:off x="4914852" y="2691572"/>
                <a:ext cx="377026" cy="189283"/>
              </a:xfrm>
              <a:prstGeom prst="rect">
                <a:avLst/>
              </a:prstGeom>
              <a:solidFill>
                <a:schemeClr val="bg2">
                  <a:lumMod val="90000"/>
                </a:schemeClr>
              </a:solidFill>
            </p:spPr>
            <p:txBody>
              <a:bodyPr vert="horz" wrap="none" lIns="91440" tIns="45720" rIns="91440" bIns="45720" rtlCol="0" anchor="t">
                <a:spAutoFit/>
              </a:bodyPr>
              <a:lstStyle>
                <a:defPPr>
                  <a:defRPr lang="en-US"/>
                </a:defPPr>
                <a:lvl1pPr lvl="0" algn="ctr" defTabSz="914399">
                  <a:lnSpc>
                    <a:spcPct val="90000"/>
                  </a:lnSpc>
                  <a:spcBef>
                    <a:spcPct val="0"/>
                  </a:spcBef>
                  <a:buNone/>
                  <a:defRPr sz="800" b="0" i="0" cap="none" spc="300" baseline="0">
                    <a:solidFill>
                      <a:schemeClr val="accent5"/>
                    </a:solidFill>
                    <a:latin typeface="+mj-lt"/>
                    <a:ea typeface="Avenir Next LT Pro" panose="020B0504020202020204" pitchFamily="34" charset="77"/>
                    <a:cs typeface="Arial" panose="020B0604020202020204" pitchFamily="34" charset="0"/>
                  </a:defRPr>
                </a:lvl1pPr>
              </a:lstStyle>
              <a:p>
                <a:pPr lvl="0"/>
                <a:r>
                  <a:rPr lang="en-US" sz="700">
                    <a:solidFill>
                      <a:schemeClr val="tx1"/>
                    </a:solidFill>
                  </a:rPr>
                  <a:t>H2</a:t>
                </a:r>
              </a:p>
            </p:txBody>
          </p:sp>
          <p:cxnSp>
            <p:nvCxnSpPr>
              <p:cNvPr id="31" name="Straight Connector 30">
                <a:extLst>
                  <a:ext uri="{FF2B5EF4-FFF2-40B4-BE49-F238E27FC236}">
                    <a16:creationId xmlns:a16="http://schemas.microsoft.com/office/drawing/2014/main" id="{235C06D7-7DA5-108C-AC76-DE8C92878CC8}"/>
                  </a:ext>
                </a:extLst>
              </p:cNvPr>
              <p:cNvCxnSpPr>
                <a:cxnSpLocks/>
              </p:cNvCxnSpPr>
              <p:nvPr userDrawn="1"/>
            </p:nvCxnSpPr>
            <p:spPr>
              <a:xfrm>
                <a:off x="5001798" y="2597700"/>
                <a:ext cx="824747" cy="0"/>
              </a:xfrm>
              <a:prstGeom prst="line">
                <a:avLst/>
              </a:prstGeom>
              <a:ln w="12700">
                <a:solidFill>
                  <a:schemeClr val="bg1">
                    <a:lumMod val="85000"/>
                  </a:schemeClr>
                </a:solidFill>
              </a:ln>
            </p:spPr>
            <p:style>
              <a:lnRef idx="3">
                <a:schemeClr val="dk1"/>
              </a:lnRef>
              <a:fillRef idx="0">
                <a:schemeClr val="dk1"/>
              </a:fillRef>
              <a:effectRef idx="2">
                <a:schemeClr val="dk1"/>
              </a:effectRef>
              <a:fontRef idx="minor">
                <a:schemeClr val="tx1"/>
              </a:fontRef>
            </p:style>
          </p:cxnSp>
        </p:grpSp>
        <p:grpSp>
          <p:nvGrpSpPr>
            <p:cNvPr id="21" name="Group 20">
              <a:extLst>
                <a:ext uri="{FF2B5EF4-FFF2-40B4-BE49-F238E27FC236}">
                  <a16:creationId xmlns:a16="http://schemas.microsoft.com/office/drawing/2014/main" id="{B98A78F7-AA8E-ABBE-0694-817288FDFD77}"/>
                </a:ext>
              </a:extLst>
            </p:cNvPr>
            <p:cNvGrpSpPr/>
            <p:nvPr userDrawn="1"/>
          </p:nvGrpSpPr>
          <p:grpSpPr>
            <a:xfrm>
              <a:off x="5001798" y="418202"/>
              <a:ext cx="824747" cy="377026"/>
              <a:chOff x="5001798" y="305304"/>
              <a:chExt cx="824747" cy="377026"/>
            </a:xfrm>
          </p:grpSpPr>
          <p:sp>
            <p:nvSpPr>
              <p:cNvPr id="28" name="Title 2">
                <a:extLst>
                  <a:ext uri="{FF2B5EF4-FFF2-40B4-BE49-F238E27FC236}">
                    <a16:creationId xmlns:a16="http://schemas.microsoft.com/office/drawing/2014/main" id="{0110DE16-3446-47D6-6A5F-DBD79473E51F}"/>
                  </a:ext>
                </a:extLst>
              </p:cNvPr>
              <p:cNvSpPr txBox="1">
                <a:spLocks/>
              </p:cNvSpPr>
              <p:nvPr userDrawn="1"/>
            </p:nvSpPr>
            <p:spPr>
              <a:xfrm rot="16200000">
                <a:off x="4914852" y="399175"/>
                <a:ext cx="377026" cy="189283"/>
              </a:xfrm>
              <a:prstGeom prst="rect">
                <a:avLst/>
              </a:prstGeom>
              <a:solidFill>
                <a:schemeClr val="bg2">
                  <a:lumMod val="90000"/>
                </a:schemeClr>
              </a:solidFill>
            </p:spPr>
            <p:txBody>
              <a:bodyPr vert="horz" wrap="none" lIns="91440" tIns="45720" rIns="91440" bIns="45720" rtlCol="0" anchor="t">
                <a:spAutoFit/>
              </a:bodyPr>
              <a:lstStyle>
                <a:defPPr>
                  <a:defRPr lang="en-US"/>
                </a:defPPr>
                <a:lvl1pPr lvl="0" algn="ctr" defTabSz="914399">
                  <a:lnSpc>
                    <a:spcPct val="90000"/>
                  </a:lnSpc>
                  <a:spcBef>
                    <a:spcPct val="0"/>
                  </a:spcBef>
                  <a:buNone/>
                  <a:defRPr sz="800" b="0" i="0" cap="none" spc="300" baseline="0">
                    <a:solidFill>
                      <a:schemeClr val="accent5"/>
                    </a:solidFill>
                    <a:latin typeface="+mj-lt"/>
                    <a:ea typeface="Avenir Next LT Pro" panose="020B0504020202020204" pitchFamily="34" charset="77"/>
                    <a:cs typeface="Arial" panose="020B0604020202020204" pitchFamily="34" charset="0"/>
                  </a:defRPr>
                </a:lvl1pPr>
              </a:lstStyle>
              <a:p>
                <a:pPr lvl="0"/>
                <a:r>
                  <a:rPr lang="en-US" sz="700">
                    <a:solidFill>
                      <a:schemeClr val="tx1"/>
                    </a:solidFill>
                  </a:rPr>
                  <a:t>H1</a:t>
                </a:r>
              </a:p>
            </p:txBody>
          </p:sp>
          <p:cxnSp>
            <p:nvCxnSpPr>
              <p:cNvPr id="29" name="Straight Connector 28">
                <a:extLst>
                  <a:ext uri="{FF2B5EF4-FFF2-40B4-BE49-F238E27FC236}">
                    <a16:creationId xmlns:a16="http://schemas.microsoft.com/office/drawing/2014/main" id="{CA5A5BB4-821D-18CE-A3AA-36CBFFF48D30}"/>
                  </a:ext>
                </a:extLst>
              </p:cNvPr>
              <p:cNvCxnSpPr>
                <a:cxnSpLocks/>
              </p:cNvCxnSpPr>
              <p:nvPr userDrawn="1"/>
            </p:nvCxnSpPr>
            <p:spPr>
              <a:xfrm>
                <a:off x="5001798" y="682330"/>
                <a:ext cx="824747" cy="0"/>
              </a:xfrm>
              <a:prstGeom prst="line">
                <a:avLst/>
              </a:prstGeom>
              <a:ln w="12700">
                <a:solidFill>
                  <a:schemeClr val="bg1">
                    <a:lumMod val="85000"/>
                  </a:schemeClr>
                </a:solidFill>
              </a:ln>
            </p:spPr>
            <p:style>
              <a:lnRef idx="3">
                <a:schemeClr val="dk1"/>
              </a:lnRef>
              <a:fillRef idx="0">
                <a:schemeClr val="dk1"/>
              </a:fillRef>
              <a:effectRef idx="2">
                <a:schemeClr val="dk1"/>
              </a:effectRef>
              <a:fontRef idx="minor">
                <a:schemeClr val="tx1"/>
              </a:fontRef>
            </p:style>
          </p:cxnSp>
        </p:grpSp>
        <p:grpSp>
          <p:nvGrpSpPr>
            <p:cNvPr id="22" name="Group 21">
              <a:extLst>
                <a:ext uri="{FF2B5EF4-FFF2-40B4-BE49-F238E27FC236}">
                  <a16:creationId xmlns:a16="http://schemas.microsoft.com/office/drawing/2014/main" id="{397A2CEC-EA64-D0CF-A5F5-FB9119438227}"/>
                </a:ext>
              </a:extLst>
            </p:cNvPr>
            <p:cNvGrpSpPr/>
            <p:nvPr userDrawn="1"/>
          </p:nvGrpSpPr>
          <p:grpSpPr>
            <a:xfrm>
              <a:off x="5001798" y="1616033"/>
              <a:ext cx="824747" cy="648655"/>
              <a:chOff x="5001798" y="1721209"/>
              <a:chExt cx="824747" cy="648655"/>
            </a:xfrm>
          </p:grpSpPr>
          <p:sp>
            <p:nvSpPr>
              <p:cNvPr id="26" name="Title 2">
                <a:extLst>
                  <a:ext uri="{FF2B5EF4-FFF2-40B4-BE49-F238E27FC236}">
                    <a16:creationId xmlns:a16="http://schemas.microsoft.com/office/drawing/2014/main" id="{6C997663-B946-CE06-7EC5-8130D8BB52E9}"/>
                  </a:ext>
                </a:extLst>
              </p:cNvPr>
              <p:cNvSpPr txBox="1">
                <a:spLocks/>
              </p:cNvSpPr>
              <p:nvPr userDrawn="1"/>
            </p:nvSpPr>
            <p:spPr>
              <a:xfrm rot="16200000">
                <a:off x="4889836" y="1853946"/>
                <a:ext cx="648655" cy="383182"/>
              </a:xfrm>
              <a:prstGeom prst="rect">
                <a:avLst/>
              </a:prstGeom>
              <a:solidFill>
                <a:schemeClr val="bg2">
                  <a:lumMod val="90000"/>
                </a:schemeClr>
              </a:solidFill>
            </p:spPr>
            <p:txBody>
              <a:bodyPr vert="horz" wrap="square" lIns="91440" tIns="45720" rIns="91440" bIns="45720" rtlCol="0" anchor="t">
                <a:spAutoFit/>
              </a:bodyPr>
              <a:lstStyle>
                <a:defPPr>
                  <a:defRPr lang="en-US"/>
                </a:defPPr>
                <a:lvl1pPr lvl="0" algn="ctr" defTabSz="914399">
                  <a:lnSpc>
                    <a:spcPct val="90000"/>
                  </a:lnSpc>
                  <a:spcBef>
                    <a:spcPct val="0"/>
                  </a:spcBef>
                  <a:buNone/>
                  <a:defRPr sz="800" b="0" i="0" cap="none" spc="300" baseline="0">
                    <a:solidFill>
                      <a:schemeClr val="accent5"/>
                    </a:solidFill>
                    <a:latin typeface="+mj-lt"/>
                    <a:ea typeface="Avenir Next LT Pro" panose="020B0504020202020204" pitchFamily="34" charset="77"/>
                    <a:cs typeface="Arial" panose="020B0604020202020204" pitchFamily="34" charset="0"/>
                  </a:defRPr>
                </a:lvl1pPr>
              </a:lstStyle>
              <a:p>
                <a:pPr lvl="0"/>
                <a:r>
                  <a:rPr lang="en-US" sz="700">
                    <a:solidFill>
                      <a:schemeClr val="tx1"/>
                    </a:solidFill>
                  </a:rPr>
                  <a:t>BOLD BODY</a:t>
                </a:r>
                <a:br>
                  <a:rPr lang="en-US" sz="700">
                    <a:solidFill>
                      <a:schemeClr val="tx1"/>
                    </a:solidFill>
                  </a:rPr>
                </a:br>
                <a:r>
                  <a:rPr lang="en-US" sz="700">
                    <a:solidFill>
                      <a:schemeClr val="tx1"/>
                    </a:solidFill>
                  </a:rPr>
                  <a:t>COPY</a:t>
                </a:r>
              </a:p>
            </p:txBody>
          </p:sp>
          <p:cxnSp>
            <p:nvCxnSpPr>
              <p:cNvPr id="27" name="Straight Connector 26">
                <a:extLst>
                  <a:ext uri="{FF2B5EF4-FFF2-40B4-BE49-F238E27FC236}">
                    <a16:creationId xmlns:a16="http://schemas.microsoft.com/office/drawing/2014/main" id="{A9FC8215-4E41-F04E-8749-C8250802E90C}"/>
                  </a:ext>
                </a:extLst>
              </p:cNvPr>
              <p:cNvCxnSpPr>
                <a:cxnSpLocks/>
              </p:cNvCxnSpPr>
              <p:nvPr userDrawn="1"/>
            </p:nvCxnSpPr>
            <p:spPr>
              <a:xfrm>
                <a:off x="5001798" y="1721209"/>
                <a:ext cx="824747" cy="0"/>
              </a:xfrm>
              <a:prstGeom prst="line">
                <a:avLst/>
              </a:prstGeom>
              <a:ln w="12700">
                <a:solidFill>
                  <a:schemeClr val="bg1">
                    <a:lumMod val="85000"/>
                  </a:schemeClr>
                </a:solidFill>
              </a:ln>
            </p:spPr>
            <p:style>
              <a:lnRef idx="3">
                <a:schemeClr val="dk1"/>
              </a:lnRef>
              <a:fillRef idx="0">
                <a:schemeClr val="dk1"/>
              </a:fillRef>
              <a:effectRef idx="2">
                <a:schemeClr val="dk1"/>
              </a:effectRef>
              <a:fontRef idx="minor">
                <a:schemeClr val="tx1"/>
              </a:fontRef>
            </p:style>
          </p:cxnSp>
        </p:grpSp>
        <p:grpSp>
          <p:nvGrpSpPr>
            <p:cNvPr id="23" name="Group 22">
              <a:extLst>
                <a:ext uri="{FF2B5EF4-FFF2-40B4-BE49-F238E27FC236}">
                  <a16:creationId xmlns:a16="http://schemas.microsoft.com/office/drawing/2014/main" id="{CD0349EE-D6B9-1B81-E098-A00AE5D1DFCC}"/>
                </a:ext>
              </a:extLst>
            </p:cNvPr>
            <p:cNvGrpSpPr/>
            <p:nvPr userDrawn="1"/>
          </p:nvGrpSpPr>
          <p:grpSpPr>
            <a:xfrm>
              <a:off x="5001798" y="1025791"/>
              <a:ext cx="824747" cy="377026"/>
              <a:chOff x="5001798" y="1166334"/>
              <a:chExt cx="824747" cy="377026"/>
            </a:xfrm>
          </p:grpSpPr>
          <p:sp>
            <p:nvSpPr>
              <p:cNvPr id="24" name="Title 2">
                <a:extLst>
                  <a:ext uri="{FF2B5EF4-FFF2-40B4-BE49-F238E27FC236}">
                    <a16:creationId xmlns:a16="http://schemas.microsoft.com/office/drawing/2014/main" id="{E1358B23-BA39-164E-A835-904D5A8A4D40}"/>
                  </a:ext>
                </a:extLst>
              </p:cNvPr>
              <p:cNvSpPr txBox="1">
                <a:spLocks/>
              </p:cNvSpPr>
              <p:nvPr userDrawn="1"/>
            </p:nvSpPr>
            <p:spPr>
              <a:xfrm rot="16200000">
                <a:off x="4914851" y="1260205"/>
                <a:ext cx="377026" cy="189283"/>
              </a:xfrm>
              <a:prstGeom prst="rect">
                <a:avLst/>
              </a:prstGeom>
              <a:solidFill>
                <a:schemeClr val="bg2">
                  <a:lumMod val="90000"/>
                </a:schemeClr>
              </a:solidFill>
            </p:spPr>
            <p:txBody>
              <a:bodyPr vert="horz" wrap="none" lIns="91440" tIns="45720" rIns="91440" bIns="45720" rtlCol="0" anchor="t">
                <a:spAutoFit/>
              </a:bodyPr>
              <a:lstStyle>
                <a:defPPr>
                  <a:defRPr lang="en-US"/>
                </a:defPPr>
                <a:lvl1pPr lvl="0" algn="ctr" defTabSz="914399">
                  <a:lnSpc>
                    <a:spcPct val="90000"/>
                  </a:lnSpc>
                  <a:spcBef>
                    <a:spcPct val="0"/>
                  </a:spcBef>
                  <a:buNone/>
                  <a:defRPr sz="800" b="0" i="0" cap="none" spc="300" baseline="0">
                    <a:solidFill>
                      <a:schemeClr val="accent5"/>
                    </a:solidFill>
                    <a:latin typeface="+mj-lt"/>
                    <a:ea typeface="Avenir Next LT Pro" panose="020B0504020202020204" pitchFamily="34" charset="77"/>
                    <a:cs typeface="Arial" panose="020B0604020202020204" pitchFamily="34" charset="0"/>
                  </a:defRPr>
                </a:lvl1pPr>
              </a:lstStyle>
              <a:p>
                <a:pPr lvl="0"/>
                <a:r>
                  <a:rPr lang="en-US" sz="700">
                    <a:solidFill>
                      <a:schemeClr val="tx1"/>
                    </a:solidFill>
                  </a:rPr>
                  <a:t>H4</a:t>
                </a:r>
              </a:p>
            </p:txBody>
          </p:sp>
          <p:cxnSp>
            <p:nvCxnSpPr>
              <p:cNvPr id="25" name="Straight Connector 24">
                <a:extLst>
                  <a:ext uri="{FF2B5EF4-FFF2-40B4-BE49-F238E27FC236}">
                    <a16:creationId xmlns:a16="http://schemas.microsoft.com/office/drawing/2014/main" id="{A3679C8A-69E4-118C-DBE3-F83AD024A67B}"/>
                  </a:ext>
                </a:extLst>
              </p:cNvPr>
              <p:cNvCxnSpPr>
                <a:cxnSpLocks/>
              </p:cNvCxnSpPr>
              <p:nvPr userDrawn="1"/>
            </p:nvCxnSpPr>
            <p:spPr>
              <a:xfrm>
                <a:off x="5001798" y="1543360"/>
                <a:ext cx="824747" cy="0"/>
              </a:xfrm>
              <a:prstGeom prst="line">
                <a:avLst/>
              </a:prstGeom>
              <a:ln w="12700">
                <a:solidFill>
                  <a:schemeClr val="bg1">
                    <a:lumMod val="85000"/>
                  </a:schemeClr>
                </a:solidFill>
              </a:ln>
            </p:spPr>
            <p:style>
              <a:lnRef idx="3">
                <a:schemeClr val="dk1"/>
              </a:lnRef>
              <a:fillRef idx="0">
                <a:schemeClr val="dk1"/>
              </a:fillRef>
              <a:effectRef idx="2">
                <a:schemeClr val="dk1"/>
              </a:effectRef>
              <a:fontRef idx="minor">
                <a:schemeClr val="tx1"/>
              </a:fontRef>
            </p:style>
          </p:cxnSp>
        </p:grpSp>
      </p:grpSp>
      <p:sp>
        <p:nvSpPr>
          <p:cNvPr id="36" name="Rectangle 35">
            <a:extLst>
              <a:ext uri="{FF2B5EF4-FFF2-40B4-BE49-F238E27FC236}">
                <a16:creationId xmlns:a16="http://schemas.microsoft.com/office/drawing/2014/main" id="{B7E57F21-4080-7230-AE43-0F4EA78C0D28}"/>
              </a:ext>
            </a:extLst>
          </p:cNvPr>
          <p:cNvSpPr/>
          <p:nvPr userDrawn="1"/>
        </p:nvSpPr>
        <p:spPr>
          <a:xfrm>
            <a:off x="1305073" y="3641182"/>
            <a:ext cx="6010127" cy="5464718"/>
          </a:xfrm>
          <a:prstGeom prst="rect">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37" name="Title 2">
            <a:extLst>
              <a:ext uri="{FF2B5EF4-FFF2-40B4-BE49-F238E27FC236}">
                <a16:creationId xmlns:a16="http://schemas.microsoft.com/office/drawing/2014/main" id="{8156BFCD-18A8-4068-45F9-A4B5CF53713C}"/>
              </a:ext>
            </a:extLst>
          </p:cNvPr>
          <p:cNvSpPr txBox="1">
            <a:spLocks/>
          </p:cNvSpPr>
          <p:nvPr userDrawn="1"/>
        </p:nvSpPr>
        <p:spPr>
          <a:xfrm>
            <a:off x="1678032" y="3894379"/>
            <a:ext cx="5247590" cy="704329"/>
          </a:xfrm>
          <a:prstGeom prst="rect">
            <a:avLst/>
          </a:prstGeom>
        </p:spPr>
        <p:txBody>
          <a:bodyPr vert="horz" lIns="0" tIns="0" rIns="0" bIns="0" rtlCol="0" anchor="t">
            <a:noAutofit/>
          </a:bodyPr>
          <a:lstStyle>
            <a:lvl1pPr algn="l" defTabSz="914399" rtl="0" eaLnBrk="1" latinLnBrk="0" hangingPunct="1">
              <a:lnSpc>
                <a:spcPct val="90000"/>
              </a:lnSpc>
              <a:spcBef>
                <a:spcPct val="0"/>
              </a:spcBef>
              <a:buNone/>
              <a:defRPr lang="en-US" sz="3600" b="1" i="0" kern="1200" cap="none" spc="51" baseline="0" dirty="0" smtClean="0">
                <a:solidFill>
                  <a:schemeClr val="tx1"/>
                </a:solidFill>
                <a:latin typeface="+mj-lt"/>
                <a:ea typeface="Avenir Next LT Pro" panose="020B0504020202020204" pitchFamily="34" charset="77"/>
                <a:cs typeface="Arial" panose="020B0604020202020204" pitchFamily="34" charset="0"/>
              </a:defRPr>
            </a:lvl1pPr>
          </a:lstStyle>
          <a:p>
            <a:pPr marL="0" marR="0" lvl="0" indent="0" algn="l" defTabSz="913751"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51" normalizeH="0" baseline="0" noProof="0">
                <a:ln>
                  <a:noFill/>
                </a:ln>
                <a:solidFill>
                  <a:schemeClr val="tx1"/>
                </a:solidFill>
                <a:effectLst/>
                <a:uLnTx/>
                <a:uFillTx/>
                <a:latin typeface="+mj-lt"/>
                <a:ea typeface="+mn-ea"/>
                <a:cs typeface="Arial" panose="020B0604020202020204" pitchFamily="34" charset="0"/>
              </a:rPr>
              <a:t>TYPOGRAPHY HIERARCHY</a:t>
            </a:r>
          </a:p>
        </p:txBody>
      </p:sp>
      <p:sp>
        <p:nvSpPr>
          <p:cNvPr id="38" name="TextBox 37">
            <a:extLst>
              <a:ext uri="{FF2B5EF4-FFF2-40B4-BE49-F238E27FC236}">
                <a16:creationId xmlns:a16="http://schemas.microsoft.com/office/drawing/2014/main" id="{A3CC4FE6-E9E3-3933-B1E9-BA67BB2845AA}"/>
              </a:ext>
            </a:extLst>
          </p:cNvPr>
          <p:cNvSpPr txBox="1"/>
          <p:nvPr userDrawn="1"/>
        </p:nvSpPr>
        <p:spPr>
          <a:xfrm>
            <a:off x="1678033" y="4513460"/>
            <a:ext cx="5247590" cy="3263611"/>
          </a:xfrm>
          <a:prstGeom prst="rect">
            <a:avLst/>
          </a:prstGeom>
        </p:spPr>
        <p:txBody>
          <a:bodyPr vert="horz" lIns="0" tIns="0" rIns="0" bIns="0" rtlCol="0">
            <a:noAutofit/>
          </a:bodyPr>
          <a:lstStyle>
            <a:lvl1pPr lvl="0" indent="0" defTabSz="914399">
              <a:lnSpc>
                <a:spcPct val="100000"/>
              </a:lnSpc>
              <a:spcBef>
                <a:spcPts val="0"/>
              </a:spcBef>
              <a:spcAft>
                <a:spcPts val="400"/>
              </a:spcAft>
              <a:buFont typeface="Arial"/>
              <a:buNone/>
              <a:defRPr lang="en-US" sz="1100" b="0" i="0" cap="none" spc="0" baseline="0" dirty="0" smtClean="0">
                <a:solidFill>
                  <a:schemeClr val="bg2"/>
                </a:solidFill>
                <a:ea typeface="Avenir Next LT Pro" panose="020B0504020202020204" pitchFamily="34" charset="77"/>
                <a:cs typeface="Arial" panose="020B0604020202020204" pitchFamily="34" charset="0"/>
              </a:defRPr>
            </a:lvl1pPr>
            <a:lvl2pPr marL="171447" lvl="1" indent="-171447" defTabSz="914399">
              <a:lnSpc>
                <a:spcPct val="100000"/>
              </a:lnSpc>
              <a:spcBef>
                <a:spcPts val="0"/>
              </a:spcBef>
              <a:spcAft>
                <a:spcPts val="400"/>
              </a:spcAft>
              <a:buClr>
                <a:schemeClr val="tx2"/>
              </a:buClr>
              <a:buFont typeface="Arial" panose="020B0604020202020204" pitchFamily="34" charset="0"/>
              <a:buChar char="•"/>
              <a:defRPr lang="en-US" sz="1100" b="0" i="0" cap="none" spc="0" baseline="0" dirty="0" smtClean="0">
                <a:solidFill>
                  <a:schemeClr val="bg2"/>
                </a:solidFill>
                <a:ea typeface="Avenir Next LT Pro" panose="020B0504020202020204" pitchFamily="34" charset="77"/>
                <a:cs typeface="Arial" panose="020B0604020202020204" pitchFamily="34" charset="0"/>
              </a:defRPr>
            </a:lvl2pPr>
            <a:lvl3pPr marL="339716" lvl="2" indent="-169859" defTabSz="914399">
              <a:lnSpc>
                <a:spcPct val="100000"/>
              </a:lnSpc>
              <a:spcBef>
                <a:spcPts val="0"/>
              </a:spcBef>
              <a:spcAft>
                <a:spcPts val="400"/>
              </a:spcAft>
              <a:buClr>
                <a:schemeClr val="tx2"/>
              </a:buClr>
              <a:buFont typeface="Arial" panose="020B0604020202020204" pitchFamily="34" charset="0"/>
              <a:buChar char="•"/>
              <a:defRPr lang="en-US" sz="1050" b="0" i="0" cap="none" spc="0" baseline="0" dirty="0" smtClean="0">
                <a:solidFill>
                  <a:schemeClr val="bg2"/>
                </a:solidFill>
                <a:ea typeface="Avenir Next LT Pro" panose="020B0504020202020204" pitchFamily="34" charset="77"/>
                <a:cs typeface="Arial" panose="020B0604020202020204" pitchFamily="34" charset="0"/>
              </a:defRPr>
            </a:lvl3pPr>
            <a:lvl4pPr marL="0" lvl="3" indent="0" defTabSz="914399">
              <a:lnSpc>
                <a:spcPct val="100000"/>
              </a:lnSpc>
              <a:spcBef>
                <a:spcPts val="0"/>
              </a:spcBef>
              <a:spcAft>
                <a:spcPts val="400"/>
              </a:spcAft>
              <a:buClr>
                <a:schemeClr val="accent1"/>
              </a:buClr>
              <a:buFont typeface="Arial" panose="020B0604020202020204" pitchFamily="34" charset="0"/>
              <a:buNone/>
              <a:defRPr sz="1200" b="1" i="0" cap="none" spc="0" baseline="0">
                <a:solidFill>
                  <a:schemeClr val="tx2"/>
                </a:solidFill>
                <a:ea typeface="Avenir Next LT Pro" panose="020B0504020202020204" pitchFamily="34" charset="77"/>
                <a:cs typeface="Muli ExtraBold Italic" charset="0"/>
              </a:defRPr>
            </a:lvl4pPr>
            <a:lvl5pPr marL="0" lvl="4" indent="0" defTabSz="914399">
              <a:lnSpc>
                <a:spcPct val="100000"/>
              </a:lnSpc>
              <a:spcBef>
                <a:spcPts val="800"/>
              </a:spcBef>
              <a:spcAft>
                <a:spcPts val="0"/>
              </a:spcAft>
              <a:buClr>
                <a:schemeClr val="accent1"/>
              </a:buClr>
              <a:buFont typeface="Arial" panose="020B0604020202020204" pitchFamily="34" charset="0"/>
              <a:buNone/>
              <a:defRPr lang="en-US" sz="900" b="1" i="0" cap="all" spc="100" baseline="0" dirty="0">
                <a:solidFill>
                  <a:schemeClr val="tx2">
                    <a:lumMod val="20000"/>
                    <a:lumOff val="80000"/>
                  </a:schemeClr>
                </a:solidFill>
                <a:ea typeface="Avenir Next LT Pro" panose="020B0504020202020204" pitchFamily="34" charset="77"/>
                <a:cs typeface="Arial" panose="020B0604020202020204" pitchFamily="34" charset="0"/>
              </a:defRPr>
            </a:lvl5pPr>
            <a:lvl6pPr marL="2514597" indent="-228600" defTabSz="914399">
              <a:lnSpc>
                <a:spcPct val="90000"/>
              </a:lnSpc>
              <a:spcBef>
                <a:spcPts val="500"/>
              </a:spcBef>
              <a:buFont typeface="Arial"/>
              <a:buChar char="•"/>
              <a:defRPr sz="1801"/>
            </a:lvl6pPr>
            <a:lvl7pPr marL="2971798" indent="-228600" defTabSz="914399">
              <a:lnSpc>
                <a:spcPct val="90000"/>
              </a:lnSpc>
              <a:spcBef>
                <a:spcPts val="500"/>
              </a:spcBef>
              <a:buFont typeface="Arial"/>
              <a:buChar char="•"/>
              <a:defRPr sz="1801"/>
            </a:lvl7pPr>
            <a:lvl8pPr marL="3428999" indent="-228600" defTabSz="914399">
              <a:lnSpc>
                <a:spcPct val="90000"/>
              </a:lnSpc>
              <a:spcBef>
                <a:spcPts val="500"/>
              </a:spcBef>
              <a:buFont typeface="Arial"/>
              <a:buChar char="•"/>
              <a:defRPr sz="1801"/>
            </a:lvl8pPr>
            <a:lvl9pPr marL="3886198" indent="-228600" defTabSz="914399">
              <a:lnSpc>
                <a:spcPct val="90000"/>
              </a:lnSpc>
              <a:spcBef>
                <a:spcPts val="500"/>
              </a:spcBef>
              <a:buFont typeface="Arial"/>
              <a:buChar char="•"/>
              <a:defRPr sz="1801"/>
            </a:lvl9pPr>
          </a:lstStyle>
          <a:p>
            <a:pPr lvl="0"/>
            <a:r>
              <a:rPr lang="en-US">
                <a:solidFill>
                  <a:schemeClr val="tx1"/>
                </a:solidFill>
              </a:rPr>
              <a:t>Typography hierarchy plays a crucial role in the realm of presentations, where the effective delivery of information is often the primary objective. Typically, </a:t>
            </a:r>
            <a:r>
              <a:rPr lang="en-US" b="1">
                <a:solidFill>
                  <a:schemeClr val="tx1"/>
                </a:solidFill>
              </a:rPr>
              <a:t>the slide title is displayed in the H1 formatting</a:t>
            </a:r>
            <a:r>
              <a:rPr lang="en-US">
                <a:solidFill>
                  <a:schemeClr val="tx1"/>
                </a:solidFill>
              </a:rPr>
              <a:t>, in a bold and larger font size to immediately capture the audience's attention.</a:t>
            </a:r>
          </a:p>
          <a:p>
            <a:pPr lvl="0">
              <a:spcBef>
                <a:spcPts val="1200"/>
              </a:spcBef>
            </a:pPr>
            <a:r>
              <a:rPr lang="en-US" sz="1200" b="1" i="0" kern="1200" cap="none" spc="0" baseline="0">
                <a:solidFill>
                  <a:schemeClr val="tx2"/>
                </a:solidFill>
                <a:latin typeface="+mn-lt"/>
                <a:cs typeface="Arial" panose="020B0604020202020204" pitchFamily="34" charset="0"/>
              </a:rPr>
              <a:t>Establishing Visual Hierarchy through Subsequent Headings and Subheadings</a:t>
            </a:r>
          </a:p>
          <a:p>
            <a:pPr lvl="0"/>
            <a:r>
              <a:rPr lang="en-US">
                <a:solidFill>
                  <a:schemeClr val="tx1"/>
                </a:solidFill>
              </a:rPr>
              <a:t>Subsequent headings and subheadings maintain this visual hierarchy, guiding the audience through the main points and supporting details. This makes it easy for viewers to understand the organization of the content and the relative significance of each section. </a:t>
            </a:r>
          </a:p>
          <a:p>
            <a:pPr marL="0" lvl="4" indent="0" algn="l" defTabSz="754421" rtl="0" eaLnBrk="1" latinLnBrk="0" hangingPunct="1">
              <a:lnSpc>
                <a:spcPct val="100000"/>
              </a:lnSpc>
              <a:spcBef>
                <a:spcPts val="1013"/>
              </a:spcBef>
              <a:buClr>
                <a:schemeClr val="tx2"/>
              </a:buClr>
              <a:buFont typeface="Arial" panose="020B0604020202020204" pitchFamily="34" charset="0"/>
              <a:buNone/>
              <a:tabLst/>
            </a:pPr>
            <a:r>
              <a:rPr lang="en-US" sz="900" b="1" i="0" kern="1200" cap="all" spc="300" baseline="0">
                <a:solidFill>
                  <a:schemeClr val="accent3"/>
                </a:solidFill>
                <a:latin typeface="+mn-lt"/>
                <a:ea typeface="+mn-ea"/>
                <a:cs typeface="+mn-cs"/>
              </a:rPr>
              <a:t>FONT STYLES</a:t>
            </a:r>
          </a:p>
          <a:p>
            <a:pPr lvl="0"/>
            <a:r>
              <a:rPr lang="en-US">
                <a:solidFill>
                  <a:schemeClr val="tx1"/>
                </a:solidFill>
              </a:rPr>
              <a:t>Font styles such as bold, italics, and underlining can be used judiciously to emphasize key points, while color can be employed to distinguish different sections or topics within the presentation.</a:t>
            </a:r>
          </a:p>
        </p:txBody>
      </p:sp>
      <p:sp>
        <p:nvSpPr>
          <p:cNvPr id="39" name="TextBox 38">
            <a:extLst>
              <a:ext uri="{FF2B5EF4-FFF2-40B4-BE49-F238E27FC236}">
                <a16:creationId xmlns:a16="http://schemas.microsoft.com/office/drawing/2014/main" id="{38437DF1-F576-505A-B68A-9A4A2BBAE3B0}"/>
              </a:ext>
            </a:extLst>
          </p:cNvPr>
          <p:cNvSpPr txBox="1"/>
          <p:nvPr userDrawn="1"/>
        </p:nvSpPr>
        <p:spPr>
          <a:xfrm>
            <a:off x="1678032" y="7855503"/>
            <a:ext cx="1205030" cy="670662"/>
          </a:xfrm>
          <a:prstGeom prst="rect">
            <a:avLst/>
          </a:prstGeom>
        </p:spPr>
        <p:txBody>
          <a:bodyPr vert="horz" lIns="0" tIns="0" rIns="0" bIns="0" rtlCol="0">
            <a:noAutofit/>
          </a:bodyPr>
          <a:lstStyle>
            <a:defPPr>
              <a:defRPr lang="en-US"/>
            </a:defPPr>
            <a:lvl1pPr lvl="0" indent="0" defTabSz="914399">
              <a:lnSpc>
                <a:spcPct val="100000"/>
              </a:lnSpc>
              <a:spcBef>
                <a:spcPts val="0"/>
              </a:spcBef>
              <a:spcAft>
                <a:spcPts val="400"/>
              </a:spcAft>
              <a:buFont typeface="Arial"/>
              <a:buNone/>
              <a:defRPr sz="1100" b="0" i="0" cap="none" spc="0" baseline="0">
                <a:solidFill>
                  <a:schemeClr val="bg2"/>
                </a:solidFill>
                <a:ea typeface="Avenir Next LT Pro" panose="020B0504020202020204" pitchFamily="34" charset="77"/>
                <a:cs typeface="Arial" panose="020B0604020202020204" pitchFamily="34" charset="0"/>
              </a:defRPr>
            </a:lvl1pPr>
            <a:lvl2pPr marL="171447" lvl="1" indent="-171447" defTabSz="914399">
              <a:lnSpc>
                <a:spcPct val="100000"/>
              </a:lnSpc>
              <a:spcBef>
                <a:spcPts val="0"/>
              </a:spcBef>
              <a:spcAft>
                <a:spcPts val="400"/>
              </a:spcAft>
              <a:buClr>
                <a:schemeClr val="tx2"/>
              </a:buClr>
              <a:buFont typeface="Arial" panose="020B0604020202020204" pitchFamily="34" charset="0"/>
              <a:buChar char="•"/>
              <a:defRPr sz="1100" b="0" i="0" cap="none" spc="0" baseline="0">
                <a:solidFill>
                  <a:schemeClr val="bg2"/>
                </a:solidFill>
                <a:ea typeface="Avenir Next LT Pro" panose="020B0504020202020204" pitchFamily="34" charset="77"/>
                <a:cs typeface="Arial" panose="020B0604020202020204" pitchFamily="34" charset="0"/>
              </a:defRPr>
            </a:lvl2pPr>
            <a:lvl3pPr marL="339716" lvl="2" indent="-169859" defTabSz="914399">
              <a:lnSpc>
                <a:spcPct val="100000"/>
              </a:lnSpc>
              <a:spcBef>
                <a:spcPts val="0"/>
              </a:spcBef>
              <a:spcAft>
                <a:spcPts val="400"/>
              </a:spcAft>
              <a:buClr>
                <a:schemeClr val="tx2"/>
              </a:buClr>
              <a:buFont typeface="Arial" panose="020B0604020202020204" pitchFamily="34" charset="0"/>
              <a:buChar char="•"/>
              <a:defRPr sz="1050" b="0" i="0" cap="none" spc="0" baseline="0">
                <a:solidFill>
                  <a:schemeClr val="bg2"/>
                </a:solidFill>
                <a:ea typeface="Avenir Next LT Pro" panose="020B0504020202020204" pitchFamily="34" charset="77"/>
                <a:cs typeface="Arial" panose="020B0604020202020204" pitchFamily="34" charset="0"/>
              </a:defRPr>
            </a:lvl3pPr>
            <a:lvl4pPr marL="0" lvl="3" indent="0" defTabSz="914399">
              <a:lnSpc>
                <a:spcPct val="100000"/>
              </a:lnSpc>
              <a:spcBef>
                <a:spcPts val="1200"/>
              </a:spcBef>
              <a:spcAft>
                <a:spcPts val="400"/>
              </a:spcAft>
              <a:buClr>
                <a:schemeClr val="accent1"/>
              </a:buClr>
              <a:buFont typeface="Arial" panose="020B0604020202020204" pitchFamily="34" charset="0"/>
              <a:buNone/>
              <a:defRPr sz="1600" b="1" i="0" cap="none" spc="0" baseline="0">
                <a:solidFill>
                  <a:schemeClr val="tx2"/>
                </a:solidFill>
                <a:latin typeface="+mj-lt"/>
                <a:ea typeface="Avenir Next LT Pro" panose="020B0504020202020204" pitchFamily="34" charset="77"/>
                <a:cs typeface="Arial" panose="020B0604020202020204" pitchFamily="34" charset="0"/>
              </a:defRPr>
            </a:lvl4pPr>
            <a:lvl5pPr marL="0" lvl="4" indent="0" defTabSz="914399">
              <a:lnSpc>
                <a:spcPct val="100000"/>
              </a:lnSpc>
              <a:spcBef>
                <a:spcPts val="800"/>
              </a:spcBef>
              <a:spcAft>
                <a:spcPts val="0"/>
              </a:spcAft>
              <a:buClr>
                <a:schemeClr val="accent1"/>
              </a:buClr>
              <a:buFont typeface="Arial" panose="020B0604020202020204" pitchFamily="34" charset="0"/>
              <a:buNone/>
              <a:defRPr sz="900" b="1" i="0" cap="all" spc="100" baseline="0">
                <a:solidFill>
                  <a:schemeClr val="tx2">
                    <a:lumMod val="20000"/>
                    <a:lumOff val="80000"/>
                  </a:schemeClr>
                </a:solidFill>
                <a:ea typeface="Avenir Next LT Pro" panose="020B0504020202020204" pitchFamily="34" charset="77"/>
                <a:cs typeface="Arial" panose="020B0604020202020204" pitchFamily="34" charset="0"/>
              </a:defRPr>
            </a:lvl5pPr>
            <a:lvl6pPr marL="2514597" indent="-228600" defTabSz="914399">
              <a:lnSpc>
                <a:spcPct val="90000"/>
              </a:lnSpc>
              <a:spcBef>
                <a:spcPts val="500"/>
              </a:spcBef>
              <a:buFont typeface="Arial"/>
              <a:buChar char="•"/>
              <a:defRPr sz="1801"/>
            </a:lvl6pPr>
            <a:lvl7pPr marL="2971798" indent="-228600" defTabSz="914399">
              <a:lnSpc>
                <a:spcPct val="90000"/>
              </a:lnSpc>
              <a:spcBef>
                <a:spcPts val="500"/>
              </a:spcBef>
              <a:buFont typeface="Arial"/>
              <a:buChar char="•"/>
              <a:defRPr sz="1801"/>
            </a:lvl7pPr>
            <a:lvl8pPr marL="3428999" indent="-228600" defTabSz="914399">
              <a:lnSpc>
                <a:spcPct val="90000"/>
              </a:lnSpc>
              <a:spcBef>
                <a:spcPts val="500"/>
              </a:spcBef>
              <a:buFont typeface="Arial"/>
              <a:buChar char="•"/>
              <a:defRPr sz="1801"/>
            </a:lvl8pPr>
            <a:lvl9pPr marL="3886198" indent="-228600" defTabSz="914399">
              <a:lnSpc>
                <a:spcPct val="90000"/>
              </a:lnSpc>
              <a:spcBef>
                <a:spcPts val="500"/>
              </a:spcBef>
              <a:buFont typeface="Arial"/>
              <a:buChar char="•"/>
              <a:defRPr sz="1801"/>
            </a:lvl9pPr>
          </a:lstStyle>
          <a:p>
            <a:pPr lvl="1">
              <a:buClr>
                <a:schemeClr val="accent1"/>
              </a:buClr>
            </a:pPr>
            <a:r>
              <a:rPr lang="en-US">
                <a:solidFill>
                  <a:schemeClr val="tx1"/>
                </a:solidFill>
              </a:rPr>
              <a:t>Bold</a:t>
            </a:r>
          </a:p>
          <a:p>
            <a:pPr lvl="1">
              <a:buClr>
                <a:schemeClr val="accent1"/>
              </a:buClr>
            </a:pPr>
            <a:r>
              <a:rPr lang="en-US">
                <a:solidFill>
                  <a:schemeClr val="tx1"/>
                </a:solidFill>
              </a:rPr>
              <a:t>Italic</a:t>
            </a:r>
          </a:p>
          <a:p>
            <a:pPr lvl="1">
              <a:buClr>
                <a:schemeClr val="accent1"/>
              </a:buClr>
            </a:pPr>
            <a:r>
              <a:rPr lang="en-US">
                <a:solidFill>
                  <a:schemeClr val="tx1"/>
                </a:solidFill>
              </a:rPr>
              <a:t>Underline</a:t>
            </a:r>
          </a:p>
        </p:txBody>
      </p:sp>
      <p:sp>
        <p:nvSpPr>
          <p:cNvPr id="40" name="TextBox 39">
            <a:extLst>
              <a:ext uri="{FF2B5EF4-FFF2-40B4-BE49-F238E27FC236}">
                <a16:creationId xmlns:a16="http://schemas.microsoft.com/office/drawing/2014/main" id="{DB774305-2933-DF0F-01F3-C321DDD9F4E1}"/>
              </a:ext>
            </a:extLst>
          </p:cNvPr>
          <p:cNvSpPr txBox="1"/>
          <p:nvPr userDrawn="1"/>
        </p:nvSpPr>
        <p:spPr>
          <a:xfrm>
            <a:off x="2923809" y="7855503"/>
            <a:ext cx="1454579" cy="670662"/>
          </a:xfrm>
          <a:prstGeom prst="rect">
            <a:avLst/>
          </a:prstGeom>
        </p:spPr>
        <p:txBody>
          <a:bodyPr vert="horz" lIns="0" tIns="0" rIns="0" bIns="0" rtlCol="0">
            <a:noAutofit/>
          </a:bodyPr>
          <a:lstStyle>
            <a:defPPr>
              <a:defRPr lang="en-US"/>
            </a:defPPr>
            <a:lvl1pPr lvl="0" indent="0" defTabSz="914399">
              <a:lnSpc>
                <a:spcPct val="100000"/>
              </a:lnSpc>
              <a:spcBef>
                <a:spcPts val="0"/>
              </a:spcBef>
              <a:spcAft>
                <a:spcPts val="400"/>
              </a:spcAft>
              <a:buFont typeface="Arial"/>
              <a:buNone/>
              <a:defRPr sz="1100" b="0" i="0" cap="none" spc="0" baseline="0">
                <a:solidFill>
                  <a:schemeClr val="bg2"/>
                </a:solidFill>
                <a:ea typeface="Avenir Next LT Pro" panose="020B0504020202020204" pitchFamily="34" charset="77"/>
                <a:cs typeface="Arial" panose="020B0604020202020204" pitchFamily="34" charset="0"/>
              </a:defRPr>
            </a:lvl1pPr>
            <a:lvl2pPr marL="171447" lvl="1" indent="-171447" defTabSz="914399">
              <a:lnSpc>
                <a:spcPct val="100000"/>
              </a:lnSpc>
              <a:spcBef>
                <a:spcPts val="0"/>
              </a:spcBef>
              <a:spcAft>
                <a:spcPts val="400"/>
              </a:spcAft>
              <a:buClr>
                <a:schemeClr val="tx2"/>
              </a:buClr>
              <a:buFont typeface="Arial" panose="020B0604020202020204" pitchFamily="34" charset="0"/>
              <a:buChar char="•"/>
              <a:defRPr sz="1100" b="0" i="0" cap="none" spc="0" baseline="0">
                <a:solidFill>
                  <a:schemeClr val="bg2"/>
                </a:solidFill>
                <a:ea typeface="Avenir Next LT Pro" panose="020B0504020202020204" pitchFamily="34" charset="77"/>
                <a:cs typeface="Arial" panose="020B0604020202020204" pitchFamily="34" charset="0"/>
              </a:defRPr>
            </a:lvl2pPr>
            <a:lvl3pPr marL="339716" lvl="2" indent="-169859" defTabSz="914399">
              <a:lnSpc>
                <a:spcPct val="100000"/>
              </a:lnSpc>
              <a:spcBef>
                <a:spcPts val="0"/>
              </a:spcBef>
              <a:spcAft>
                <a:spcPts val="400"/>
              </a:spcAft>
              <a:buClr>
                <a:schemeClr val="tx2"/>
              </a:buClr>
              <a:buFont typeface="Arial" panose="020B0604020202020204" pitchFamily="34" charset="0"/>
              <a:buChar char="•"/>
              <a:defRPr sz="1050" b="0" i="0" cap="none" spc="0" baseline="0">
                <a:solidFill>
                  <a:schemeClr val="bg2"/>
                </a:solidFill>
                <a:ea typeface="Avenir Next LT Pro" panose="020B0504020202020204" pitchFamily="34" charset="77"/>
                <a:cs typeface="Arial" panose="020B0604020202020204" pitchFamily="34" charset="0"/>
              </a:defRPr>
            </a:lvl3pPr>
            <a:lvl4pPr marL="0" lvl="3" indent="0" defTabSz="914399">
              <a:lnSpc>
                <a:spcPct val="100000"/>
              </a:lnSpc>
              <a:spcBef>
                <a:spcPts val="1200"/>
              </a:spcBef>
              <a:spcAft>
                <a:spcPts val="400"/>
              </a:spcAft>
              <a:buClr>
                <a:schemeClr val="accent1"/>
              </a:buClr>
              <a:buFont typeface="Arial" panose="020B0604020202020204" pitchFamily="34" charset="0"/>
              <a:buNone/>
              <a:defRPr sz="1600" b="1" i="0" cap="none" spc="0" baseline="0">
                <a:solidFill>
                  <a:schemeClr val="tx2"/>
                </a:solidFill>
                <a:latin typeface="+mj-lt"/>
                <a:ea typeface="Avenir Next LT Pro" panose="020B0504020202020204" pitchFamily="34" charset="77"/>
                <a:cs typeface="Arial" panose="020B0604020202020204" pitchFamily="34" charset="0"/>
              </a:defRPr>
            </a:lvl4pPr>
            <a:lvl5pPr marL="0" lvl="4" indent="0" defTabSz="914399">
              <a:lnSpc>
                <a:spcPct val="100000"/>
              </a:lnSpc>
              <a:spcBef>
                <a:spcPts val="800"/>
              </a:spcBef>
              <a:spcAft>
                <a:spcPts val="0"/>
              </a:spcAft>
              <a:buClr>
                <a:schemeClr val="accent1"/>
              </a:buClr>
              <a:buFont typeface="Arial" panose="020B0604020202020204" pitchFamily="34" charset="0"/>
              <a:buNone/>
              <a:defRPr sz="900" b="1" i="0" cap="all" spc="100" baseline="0">
                <a:solidFill>
                  <a:schemeClr val="tx2">
                    <a:lumMod val="20000"/>
                    <a:lumOff val="80000"/>
                  </a:schemeClr>
                </a:solidFill>
                <a:ea typeface="Avenir Next LT Pro" panose="020B0504020202020204" pitchFamily="34" charset="77"/>
                <a:cs typeface="Arial" panose="020B0604020202020204" pitchFamily="34" charset="0"/>
              </a:defRPr>
            </a:lvl5pPr>
            <a:lvl6pPr marL="2514597" indent="-228600" defTabSz="914399">
              <a:lnSpc>
                <a:spcPct val="90000"/>
              </a:lnSpc>
              <a:spcBef>
                <a:spcPts val="500"/>
              </a:spcBef>
              <a:buFont typeface="Arial"/>
              <a:buChar char="•"/>
              <a:defRPr sz="1801"/>
            </a:lvl6pPr>
            <a:lvl7pPr marL="2971798" indent="-228600" defTabSz="914399">
              <a:lnSpc>
                <a:spcPct val="90000"/>
              </a:lnSpc>
              <a:spcBef>
                <a:spcPts val="500"/>
              </a:spcBef>
              <a:buFont typeface="Arial"/>
              <a:buChar char="•"/>
              <a:defRPr sz="1801"/>
            </a:lvl7pPr>
            <a:lvl8pPr marL="3428999" indent="-228600" defTabSz="914399">
              <a:lnSpc>
                <a:spcPct val="90000"/>
              </a:lnSpc>
              <a:spcBef>
                <a:spcPts val="500"/>
              </a:spcBef>
              <a:buFont typeface="Arial"/>
              <a:buChar char="•"/>
              <a:defRPr sz="1801"/>
            </a:lvl8pPr>
            <a:lvl9pPr marL="3886198" indent="-228600" defTabSz="914399">
              <a:lnSpc>
                <a:spcPct val="90000"/>
              </a:lnSpc>
              <a:spcBef>
                <a:spcPts val="500"/>
              </a:spcBef>
              <a:buFont typeface="Arial"/>
              <a:buChar char="•"/>
              <a:defRPr sz="1801"/>
            </a:lvl9pPr>
          </a:lstStyle>
          <a:p>
            <a:pPr lvl="1">
              <a:buClr>
                <a:schemeClr val="accent1"/>
              </a:buClr>
            </a:pPr>
            <a:r>
              <a:rPr lang="en-US">
                <a:solidFill>
                  <a:schemeClr val="tx1"/>
                </a:solidFill>
              </a:rPr>
              <a:t>Strikethrough</a:t>
            </a:r>
          </a:p>
          <a:p>
            <a:pPr lvl="1">
              <a:buClr>
                <a:schemeClr val="accent1"/>
              </a:buClr>
            </a:pPr>
            <a:r>
              <a:rPr lang="en-US">
                <a:solidFill>
                  <a:schemeClr val="tx1"/>
                </a:solidFill>
              </a:rPr>
              <a:t>All Caps</a:t>
            </a:r>
          </a:p>
          <a:p>
            <a:pPr lvl="1">
              <a:buClr>
                <a:schemeClr val="accent1"/>
              </a:buClr>
            </a:pPr>
            <a:r>
              <a:rPr lang="en-US">
                <a:solidFill>
                  <a:schemeClr val="tx1"/>
                </a:solidFill>
              </a:rPr>
              <a:t>Small Caps</a:t>
            </a:r>
          </a:p>
          <a:p>
            <a:pPr lvl="1">
              <a:buClr>
                <a:schemeClr val="accent1"/>
              </a:buClr>
            </a:pPr>
            <a:endParaRPr lang="en-US">
              <a:solidFill>
                <a:schemeClr val="tx1"/>
              </a:solidFill>
            </a:endParaRPr>
          </a:p>
        </p:txBody>
      </p:sp>
      <p:sp>
        <p:nvSpPr>
          <p:cNvPr id="47" name="Title 2">
            <a:extLst>
              <a:ext uri="{FF2B5EF4-FFF2-40B4-BE49-F238E27FC236}">
                <a16:creationId xmlns:a16="http://schemas.microsoft.com/office/drawing/2014/main" id="{25060EE1-42A1-69B0-D304-5C10CEC6CAE2}"/>
              </a:ext>
            </a:extLst>
          </p:cNvPr>
          <p:cNvSpPr txBox="1">
            <a:spLocks/>
          </p:cNvSpPr>
          <p:nvPr userDrawn="1"/>
        </p:nvSpPr>
        <p:spPr>
          <a:xfrm>
            <a:off x="4161294" y="760924"/>
            <a:ext cx="3175173" cy="377021"/>
          </a:xfrm>
          <a:prstGeom prst="rect">
            <a:avLst/>
          </a:prstGeom>
        </p:spPr>
        <p:txBody>
          <a:bodyPr vert="horz" lIns="0" tIns="0" rIns="0" bIns="0" rtlCol="0" anchor="b">
            <a:noAutofit/>
          </a:bodyPr>
          <a:lstStyle>
            <a:lvl1pPr algn="l" defTabSz="914399" rtl="0" eaLnBrk="1" latinLnBrk="0" hangingPunct="1">
              <a:lnSpc>
                <a:spcPct val="90000"/>
              </a:lnSpc>
              <a:spcBef>
                <a:spcPct val="0"/>
              </a:spcBef>
              <a:buNone/>
              <a:defRPr lang="en-US" sz="3600" b="1" i="0" kern="1200" cap="none" spc="51" baseline="0" dirty="0" smtClean="0">
                <a:solidFill>
                  <a:schemeClr val="tx1"/>
                </a:solidFill>
                <a:latin typeface="+mj-lt"/>
                <a:ea typeface="Avenir Next LT Pro" panose="020B0504020202020204" pitchFamily="34" charset="77"/>
                <a:cs typeface="Arial" panose="020B0604020202020204" pitchFamily="34" charset="0"/>
              </a:defRPr>
            </a:lvl1pPr>
          </a:lstStyle>
          <a:p>
            <a:r>
              <a:rPr lang="en-US" sz="1100" b="0" spc="0"/>
              <a:t>H4 Body copy</a:t>
            </a:r>
          </a:p>
        </p:txBody>
      </p:sp>
      <p:sp>
        <p:nvSpPr>
          <p:cNvPr id="48" name="Title 2">
            <a:extLst>
              <a:ext uri="{FF2B5EF4-FFF2-40B4-BE49-F238E27FC236}">
                <a16:creationId xmlns:a16="http://schemas.microsoft.com/office/drawing/2014/main" id="{0E2A5D82-5DFD-D21A-5C94-635FA624598A}"/>
              </a:ext>
            </a:extLst>
          </p:cNvPr>
          <p:cNvSpPr txBox="1">
            <a:spLocks/>
          </p:cNvSpPr>
          <p:nvPr userDrawn="1"/>
        </p:nvSpPr>
        <p:spPr>
          <a:xfrm>
            <a:off x="4161294" y="1227459"/>
            <a:ext cx="3175173" cy="212938"/>
          </a:xfrm>
          <a:prstGeom prst="rect">
            <a:avLst/>
          </a:prstGeom>
        </p:spPr>
        <p:txBody>
          <a:bodyPr vert="horz" lIns="0" tIns="0" rIns="0" bIns="0" rtlCol="0" anchor="t">
            <a:noAutofit/>
          </a:bodyPr>
          <a:lstStyle>
            <a:lvl1pPr algn="l" defTabSz="914399" rtl="0" eaLnBrk="1" latinLnBrk="0" hangingPunct="1">
              <a:lnSpc>
                <a:spcPct val="90000"/>
              </a:lnSpc>
              <a:spcBef>
                <a:spcPct val="0"/>
              </a:spcBef>
              <a:buNone/>
              <a:defRPr lang="en-US" sz="3600" b="1" i="0" kern="1200" cap="none" spc="51" baseline="0" dirty="0" smtClean="0">
                <a:solidFill>
                  <a:schemeClr val="tx1"/>
                </a:solidFill>
                <a:latin typeface="+mj-lt"/>
                <a:ea typeface="Avenir Next LT Pro" panose="020B0504020202020204" pitchFamily="34" charset="77"/>
                <a:cs typeface="Arial" panose="020B0604020202020204" pitchFamily="34" charset="0"/>
              </a:defRPr>
            </a:lvl1pPr>
          </a:lstStyle>
          <a:p>
            <a:r>
              <a:rPr lang="en-US" sz="1050" b="0" spc="0">
                <a:solidFill>
                  <a:schemeClr val="tx2"/>
                </a:solidFill>
                <a:latin typeface="+mn-lt"/>
              </a:rPr>
              <a:t>Neue Haas Grotesk | 11pt | Black</a:t>
            </a:r>
          </a:p>
        </p:txBody>
      </p:sp>
      <p:sp>
        <p:nvSpPr>
          <p:cNvPr id="49" name="Title 2">
            <a:extLst>
              <a:ext uri="{FF2B5EF4-FFF2-40B4-BE49-F238E27FC236}">
                <a16:creationId xmlns:a16="http://schemas.microsoft.com/office/drawing/2014/main" id="{0D9D2EA2-4242-46B6-2B96-7E89D21715D7}"/>
              </a:ext>
            </a:extLst>
          </p:cNvPr>
          <p:cNvSpPr txBox="1">
            <a:spLocks/>
          </p:cNvSpPr>
          <p:nvPr userDrawn="1"/>
        </p:nvSpPr>
        <p:spPr>
          <a:xfrm>
            <a:off x="4161294" y="1563792"/>
            <a:ext cx="3175173" cy="212938"/>
          </a:xfrm>
          <a:prstGeom prst="rect">
            <a:avLst/>
          </a:prstGeom>
        </p:spPr>
        <p:txBody>
          <a:bodyPr vert="horz" lIns="0" tIns="0" rIns="0" bIns="0" rtlCol="0" anchor="b">
            <a:noAutofit/>
          </a:bodyPr>
          <a:lstStyle>
            <a:lvl1pPr algn="l" defTabSz="914399" rtl="0" eaLnBrk="1" latinLnBrk="0" hangingPunct="1">
              <a:lnSpc>
                <a:spcPct val="90000"/>
              </a:lnSpc>
              <a:spcBef>
                <a:spcPct val="0"/>
              </a:spcBef>
              <a:buNone/>
              <a:defRPr lang="en-US" sz="3600" b="1" i="0" kern="1200" cap="none" spc="51" baseline="0" dirty="0" smtClean="0">
                <a:solidFill>
                  <a:schemeClr val="tx1"/>
                </a:solidFill>
                <a:latin typeface="+mj-lt"/>
                <a:ea typeface="Avenir Next LT Pro" panose="020B0504020202020204" pitchFamily="34" charset="77"/>
                <a:cs typeface="Arial" panose="020B0604020202020204" pitchFamily="34" charset="0"/>
              </a:defRPr>
            </a:lvl1pPr>
          </a:lstStyle>
          <a:p>
            <a:r>
              <a:rPr lang="en-US" sz="1100" spc="0"/>
              <a:t>Bold body copy</a:t>
            </a:r>
          </a:p>
        </p:txBody>
      </p:sp>
      <p:sp>
        <p:nvSpPr>
          <p:cNvPr id="50" name="Title 2">
            <a:extLst>
              <a:ext uri="{FF2B5EF4-FFF2-40B4-BE49-F238E27FC236}">
                <a16:creationId xmlns:a16="http://schemas.microsoft.com/office/drawing/2014/main" id="{C6D7B2D3-184B-A224-75FD-1972AA184D61}"/>
              </a:ext>
            </a:extLst>
          </p:cNvPr>
          <p:cNvSpPr txBox="1">
            <a:spLocks/>
          </p:cNvSpPr>
          <p:nvPr userDrawn="1"/>
        </p:nvSpPr>
        <p:spPr>
          <a:xfrm>
            <a:off x="4161293" y="1862473"/>
            <a:ext cx="3175173" cy="377021"/>
          </a:xfrm>
          <a:prstGeom prst="rect">
            <a:avLst/>
          </a:prstGeom>
        </p:spPr>
        <p:txBody>
          <a:bodyPr vert="horz" lIns="0" tIns="0" rIns="0" bIns="0" rtlCol="0" anchor="t">
            <a:noAutofit/>
          </a:bodyPr>
          <a:lstStyle>
            <a:lvl1pPr algn="l" defTabSz="914399" rtl="0" eaLnBrk="1" latinLnBrk="0" hangingPunct="1">
              <a:lnSpc>
                <a:spcPct val="90000"/>
              </a:lnSpc>
              <a:spcBef>
                <a:spcPct val="0"/>
              </a:spcBef>
              <a:buNone/>
              <a:defRPr lang="en-US" sz="3600" b="1" i="0" kern="1200" cap="none" spc="51" baseline="0" dirty="0" smtClean="0">
                <a:solidFill>
                  <a:schemeClr val="tx1"/>
                </a:solidFill>
                <a:latin typeface="+mj-lt"/>
                <a:ea typeface="Avenir Next LT Pro" panose="020B0504020202020204" pitchFamily="34" charset="77"/>
                <a:cs typeface="Arial" panose="020B0604020202020204" pitchFamily="34" charset="0"/>
              </a:defRPr>
            </a:lvl1pPr>
          </a:lstStyle>
          <a:p>
            <a:r>
              <a:rPr lang="en-US" sz="1050" b="0" spc="0">
                <a:solidFill>
                  <a:schemeClr val="tx2"/>
                </a:solidFill>
                <a:latin typeface="+mn-lt"/>
              </a:rPr>
              <a:t>Black</a:t>
            </a:r>
          </a:p>
        </p:txBody>
      </p:sp>
      <p:sp>
        <p:nvSpPr>
          <p:cNvPr id="51" name="Title 2">
            <a:extLst>
              <a:ext uri="{FF2B5EF4-FFF2-40B4-BE49-F238E27FC236}">
                <a16:creationId xmlns:a16="http://schemas.microsoft.com/office/drawing/2014/main" id="{2B3014DF-BC82-95F4-1BDE-D3D0D446051D}"/>
              </a:ext>
            </a:extLst>
          </p:cNvPr>
          <p:cNvSpPr txBox="1">
            <a:spLocks/>
          </p:cNvSpPr>
          <p:nvPr userDrawn="1"/>
        </p:nvSpPr>
        <p:spPr>
          <a:xfrm>
            <a:off x="4161294" y="1969370"/>
            <a:ext cx="3175173" cy="414723"/>
          </a:xfrm>
          <a:prstGeom prst="rect">
            <a:avLst/>
          </a:prstGeom>
        </p:spPr>
        <p:txBody>
          <a:bodyPr vert="horz" lIns="0" tIns="0" rIns="0" bIns="0" rtlCol="0" anchor="b">
            <a:noAutofit/>
          </a:bodyPr>
          <a:lstStyle>
            <a:lvl1pPr algn="l" defTabSz="914399" rtl="0" eaLnBrk="1" latinLnBrk="0" hangingPunct="1">
              <a:lnSpc>
                <a:spcPct val="90000"/>
              </a:lnSpc>
              <a:spcBef>
                <a:spcPct val="0"/>
              </a:spcBef>
              <a:buNone/>
              <a:defRPr lang="en-US" sz="3600" b="1" i="0" kern="1200" cap="none" spc="51" baseline="0" dirty="0" smtClean="0">
                <a:solidFill>
                  <a:schemeClr val="tx1"/>
                </a:solidFill>
                <a:latin typeface="+mj-lt"/>
                <a:ea typeface="Avenir Next LT Pro" panose="020B0504020202020204" pitchFamily="34" charset="77"/>
                <a:cs typeface="Arial" panose="020B0604020202020204" pitchFamily="34" charset="0"/>
              </a:defRPr>
            </a:lvl1pPr>
          </a:lstStyle>
          <a:p>
            <a:r>
              <a:rPr lang="en-US" sz="1000" b="0" spc="300"/>
              <a:t>EYEBROW</a:t>
            </a:r>
          </a:p>
        </p:txBody>
      </p:sp>
      <p:sp>
        <p:nvSpPr>
          <p:cNvPr id="52" name="Title 2">
            <a:extLst>
              <a:ext uri="{FF2B5EF4-FFF2-40B4-BE49-F238E27FC236}">
                <a16:creationId xmlns:a16="http://schemas.microsoft.com/office/drawing/2014/main" id="{2D06AFEA-D703-DBB9-FDA3-FC002F639843}"/>
              </a:ext>
            </a:extLst>
          </p:cNvPr>
          <p:cNvSpPr txBox="1">
            <a:spLocks/>
          </p:cNvSpPr>
          <p:nvPr userDrawn="1"/>
        </p:nvSpPr>
        <p:spPr>
          <a:xfrm>
            <a:off x="4161292" y="2463561"/>
            <a:ext cx="3175173" cy="234233"/>
          </a:xfrm>
          <a:prstGeom prst="rect">
            <a:avLst/>
          </a:prstGeom>
        </p:spPr>
        <p:txBody>
          <a:bodyPr vert="horz" lIns="0" tIns="0" rIns="0" bIns="0" rtlCol="0" anchor="t">
            <a:noAutofit/>
          </a:bodyPr>
          <a:lstStyle>
            <a:lvl1pPr algn="l" defTabSz="914399" rtl="0" eaLnBrk="1" latinLnBrk="0" hangingPunct="1">
              <a:lnSpc>
                <a:spcPct val="90000"/>
              </a:lnSpc>
              <a:spcBef>
                <a:spcPct val="0"/>
              </a:spcBef>
              <a:buNone/>
              <a:defRPr lang="en-US" sz="3600" b="1" i="0" kern="1200" cap="none" spc="51" baseline="0" dirty="0" smtClean="0">
                <a:solidFill>
                  <a:schemeClr val="tx1"/>
                </a:solidFill>
                <a:latin typeface="+mj-lt"/>
                <a:ea typeface="Avenir Next LT Pro" panose="020B0504020202020204" pitchFamily="34" charset="77"/>
                <a:cs typeface="Arial" panose="020B0604020202020204" pitchFamily="34" charset="0"/>
              </a:defRPr>
            </a:lvl1pPr>
          </a:lstStyle>
          <a:p>
            <a:r>
              <a:rPr lang="en-US" sz="1050" b="0" spc="0">
                <a:solidFill>
                  <a:schemeClr val="tx2"/>
                </a:solidFill>
                <a:latin typeface="+mn-lt"/>
              </a:rPr>
              <a:t>Neue Haas Grotesk | 10pt | All Caps | Loose | Black</a:t>
            </a:r>
          </a:p>
        </p:txBody>
      </p:sp>
      <p:sp>
        <p:nvSpPr>
          <p:cNvPr id="53" name="TextBox 52">
            <a:extLst>
              <a:ext uri="{FF2B5EF4-FFF2-40B4-BE49-F238E27FC236}">
                <a16:creationId xmlns:a16="http://schemas.microsoft.com/office/drawing/2014/main" id="{DF8A801B-33F0-BB65-8DC3-6498E7DF6E51}"/>
              </a:ext>
            </a:extLst>
          </p:cNvPr>
          <p:cNvSpPr txBox="1"/>
          <p:nvPr userDrawn="1"/>
        </p:nvSpPr>
        <p:spPr>
          <a:xfrm>
            <a:off x="6351104" y="229730"/>
            <a:ext cx="964096" cy="338554"/>
          </a:xfrm>
          <a:prstGeom prst="rect">
            <a:avLst/>
          </a:prstGeom>
          <a:noFill/>
        </p:spPr>
        <p:txBody>
          <a:bodyPr wrap="square" lIns="0" rIns="0" rtlCol="0">
            <a:spAutoFit/>
          </a:bodyPr>
          <a:lstStyle/>
          <a:p>
            <a:pPr algn="l"/>
            <a:r>
              <a:rPr lang="en-US" sz="800" b="1">
                <a:solidFill>
                  <a:schemeClr val="tx1"/>
                </a:solidFill>
                <a:highlight>
                  <a:srgbClr val="FFFF00"/>
                </a:highlight>
              </a:rPr>
              <a:t>*BX TEAM USE* </a:t>
            </a:r>
            <a:br>
              <a:rPr lang="en-US" sz="800" b="1">
                <a:solidFill>
                  <a:schemeClr val="tx1"/>
                </a:solidFill>
                <a:highlight>
                  <a:srgbClr val="FFFF00"/>
                </a:highlight>
              </a:rPr>
            </a:br>
            <a:r>
              <a:rPr lang="en-US" sz="800" b="1">
                <a:solidFill>
                  <a:schemeClr val="tx1"/>
                </a:solidFill>
                <a:highlight>
                  <a:srgbClr val="FFFF00"/>
                </a:highlight>
              </a:rPr>
              <a:t>*DO NOT DELETE*</a:t>
            </a:r>
          </a:p>
        </p:txBody>
      </p:sp>
    </p:spTree>
    <p:extLst>
      <p:ext uri="{BB962C8B-B14F-4D97-AF65-F5344CB8AC3E}">
        <p14:creationId xmlns:p14="http://schemas.microsoft.com/office/powerpoint/2010/main" val="769654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90DBE3-7627-30D0-8D6B-748B7ED9813F}"/>
              </a:ext>
            </a:extLst>
          </p:cNvPr>
          <p:cNvSpPr txBox="1"/>
          <p:nvPr userDrawn="1"/>
        </p:nvSpPr>
        <p:spPr>
          <a:xfrm>
            <a:off x="470274" y="229284"/>
            <a:ext cx="2169318" cy="276999"/>
          </a:xfrm>
          <a:prstGeom prst="rect">
            <a:avLst/>
          </a:prstGeom>
          <a:noFill/>
        </p:spPr>
        <p:txBody>
          <a:bodyPr wrap="square" lIns="0" rIns="0" rtlCol="0">
            <a:spAutoFit/>
          </a:bodyPr>
          <a:lstStyle/>
          <a:p>
            <a:pPr algn="l"/>
            <a:r>
              <a:rPr lang="en-US" sz="1200" b="1">
                <a:solidFill>
                  <a:schemeClr val="bg2">
                    <a:lumMod val="50000"/>
                  </a:schemeClr>
                </a:solidFill>
              </a:rPr>
              <a:t>DESIGN REFERENCE GUIDE</a:t>
            </a:r>
          </a:p>
        </p:txBody>
      </p:sp>
      <p:sp>
        <p:nvSpPr>
          <p:cNvPr id="4" name="Title 2">
            <a:extLst>
              <a:ext uri="{FF2B5EF4-FFF2-40B4-BE49-F238E27FC236}">
                <a16:creationId xmlns:a16="http://schemas.microsoft.com/office/drawing/2014/main" id="{49A3E962-1FCE-5E8A-8D89-F53ED92A60EC}"/>
              </a:ext>
            </a:extLst>
          </p:cNvPr>
          <p:cNvSpPr txBox="1">
            <a:spLocks/>
          </p:cNvSpPr>
          <p:nvPr userDrawn="1"/>
        </p:nvSpPr>
        <p:spPr>
          <a:xfrm>
            <a:off x="457198" y="508869"/>
            <a:ext cx="5024438" cy="224168"/>
          </a:xfrm>
          <a:prstGeom prst="rect">
            <a:avLst/>
          </a:prstGeom>
        </p:spPr>
        <p:txBody>
          <a:bodyPr vert="horz" lIns="0" tIns="0" rIns="0" bIns="0" rtlCol="0" anchor="t">
            <a:noAutofit/>
          </a:bodyPr>
          <a:lstStyle>
            <a:lvl1pPr algn="l" defTabSz="914399" rtl="0" eaLnBrk="1" latinLnBrk="0" hangingPunct="1">
              <a:lnSpc>
                <a:spcPct val="90000"/>
              </a:lnSpc>
              <a:spcBef>
                <a:spcPct val="0"/>
              </a:spcBef>
              <a:buNone/>
              <a:defRPr lang="en-US" sz="3600" b="1" i="0" kern="1200" cap="none" spc="51" baseline="0" dirty="0" smtClean="0">
                <a:solidFill>
                  <a:schemeClr val="tx1"/>
                </a:solidFill>
                <a:latin typeface="+mj-lt"/>
                <a:ea typeface="Avenir Next LT Pro" panose="020B0504020202020204" pitchFamily="34" charset="77"/>
                <a:cs typeface="Arial" panose="020B0604020202020204" pitchFamily="34" charset="0"/>
              </a:defRPr>
            </a:lvl1pPr>
          </a:lstStyle>
          <a:p>
            <a:r>
              <a:rPr lang="en-US" sz="1200" b="0" spc="0">
                <a:solidFill>
                  <a:schemeClr val="bg2">
                    <a:lumMod val="50000"/>
                  </a:schemeClr>
                </a:solidFill>
              </a:rPr>
              <a:t>COLOR</a:t>
            </a:r>
          </a:p>
        </p:txBody>
      </p:sp>
      <p:sp>
        <p:nvSpPr>
          <p:cNvPr id="5" name="TextBox 4">
            <a:extLst>
              <a:ext uri="{FF2B5EF4-FFF2-40B4-BE49-F238E27FC236}">
                <a16:creationId xmlns:a16="http://schemas.microsoft.com/office/drawing/2014/main" id="{031EE5FE-1FF3-0981-F584-8BA6D6AB99CC}"/>
              </a:ext>
            </a:extLst>
          </p:cNvPr>
          <p:cNvSpPr txBox="1"/>
          <p:nvPr userDrawn="1"/>
        </p:nvSpPr>
        <p:spPr>
          <a:xfrm>
            <a:off x="6351104" y="229730"/>
            <a:ext cx="964096" cy="338554"/>
          </a:xfrm>
          <a:prstGeom prst="rect">
            <a:avLst/>
          </a:prstGeom>
          <a:noFill/>
        </p:spPr>
        <p:txBody>
          <a:bodyPr wrap="square" lIns="0" rIns="0" rtlCol="0">
            <a:spAutoFit/>
          </a:bodyPr>
          <a:lstStyle/>
          <a:p>
            <a:pPr algn="l"/>
            <a:r>
              <a:rPr lang="en-US" sz="800" b="1">
                <a:solidFill>
                  <a:schemeClr val="tx1"/>
                </a:solidFill>
                <a:highlight>
                  <a:srgbClr val="FFFF00"/>
                </a:highlight>
              </a:rPr>
              <a:t>*BX TEAM USE* </a:t>
            </a:r>
            <a:br>
              <a:rPr lang="en-US" sz="800" b="1">
                <a:solidFill>
                  <a:schemeClr val="tx1"/>
                </a:solidFill>
                <a:highlight>
                  <a:srgbClr val="FFFF00"/>
                </a:highlight>
              </a:rPr>
            </a:br>
            <a:r>
              <a:rPr lang="en-US" sz="800" b="1">
                <a:solidFill>
                  <a:schemeClr val="tx1"/>
                </a:solidFill>
                <a:highlight>
                  <a:srgbClr val="FFFF00"/>
                </a:highlight>
              </a:rPr>
              <a:t>*DO NOT DELETE*</a:t>
            </a:r>
          </a:p>
        </p:txBody>
      </p:sp>
      <p:sp>
        <p:nvSpPr>
          <p:cNvPr id="6" name="Rectangle 5">
            <a:extLst>
              <a:ext uri="{FF2B5EF4-FFF2-40B4-BE49-F238E27FC236}">
                <a16:creationId xmlns:a16="http://schemas.microsoft.com/office/drawing/2014/main" id="{CCDE8915-D3A3-223F-A167-245DC8E9710F}"/>
              </a:ext>
            </a:extLst>
          </p:cNvPr>
          <p:cNvSpPr/>
          <p:nvPr userDrawn="1"/>
        </p:nvSpPr>
        <p:spPr>
          <a:xfrm>
            <a:off x="1239359" y="1123834"/>
            <a:ext cx="581873" cy="581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accent2"/>
              </a:solidFill>
            </a:endParaRPr>
          </a:p>
        </p:txBody>
      </p:sp>
      <p:sp>
        <p:nvSpPr>
          <p:cNvPr id="7" name="Rectangle 6">
            <a:extLst>
              <a:ext uri="{FF2B5EF4-FFF2-40B4-BE49-F238E27FC236}">
                <a16:creationId xmlns:a16="http://schemas.microsoft.com/office/drawing/2014/main" id="{62532B60-D820-40A1-A662-B488429057EC}"/>
              </a:ext>
            </a:extLst>
          </p:cNvPr>
          <p:cNvSpPr/>
          <p:nvPr userDrawn="1"/>
        </p:nvSpPr>
        <p:spPr>
          <a:xfrm>
            <a:off x="483348" y="1123834"/>
            <a:ext cx="581873" cy="5818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8" name="Rectangle 7">
            <a:extLst>
              <a:ext uri="{FF2B5EF4-FFF2-40B4-BE49-F238E27FC236}">
                <a16:creationId xmlns:a16="http://schemas.microsoft.com/office/drawing/2014/main" id="{7D6F0351-110C-FCD6-ED8A-532748EBCC53}"/>
              </a:ext>
            </a:extLst>
          </p:cNvPr>
          <p:cNvSpPr/>
          <p:nvPr userDrawn="1"/>
        </p:nvSpPr>
        <p:spPr>
          <a:xfrm>
            <a:off x="1995370" y="1123834"/>
            <a:ext cx="581873" cy="5818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9" name="Title 2">
            <a:extLst>
              <a:ext uri="{FF2B5EF4-FFF2-40B4-BE49-F238E27FC236}">
                <a16:creationId xmlns:a16="http://schemas.microsoft.com/office/drawing/2014/main" id="{82F3B268-8698-7FC6-90D3-5F553D5FBE26}"/>
              </a:ext>
            </a:extLst>
          </p:cNvPr>
          <p:cNvSpPr txBox="1">
            <a:spLocks/>
          </p:cNvSpPr>
          <p:nvPr userDrawn="1"/>
        </p:nvSpPr>
        <p:spPr>
          <a:xfrm>
            <a:off x="470274" y="907310"/>
            <a:ext cx="735073" cy="189653"/>
          </a:xfrm>
          <a:prstGeom prst="rect">
            <a:avLst/>
          </a:prstGeom>
        </p:spPr>
        <p:txBody>
          <a:bodyPr vert="horz" lIns="0" tIns="0" rIns="0" bIns="0" rtlCol="0" anchor="t">
            <a:noAutofit/>
          </a:bodyPr>
          <a:lstStyle>
            <a:lvl1pPr algn="l" defTabSz="914399" rtl="0" eaLnBrk="1" latinLnBrk="0" hangingPunct="1">
              <a:lnSpc>
                <a:spcPct val="90000"/>
              </a:lnSpc>
              <a:spcBef>
                <a:spcPct val="0"/>
              </a:spcBef>
              <a:buNone/>
              <a:defRPr lang="en-US" sz="3600" b="1" i="0" kern="1200" cap="none" spc="51" baseline="0" dirty="0" smtClean="0">
                <a:solidFill>
                  <a:schemeClr val="tx1"/>
                </a:solidFill>
                <a:latin typeface="+mj-lt"/>
                <a:ea typeface="Avenir Next LT Pro" panose="020B0504020202020204" pitchFamily="34" charset="77"/>
                <a:cs typeface="Arial" panose="020B0604020202020204" pitchFamily="34" charset="0"/>
              </a:defRPr>
            </a:lvl1pPr>
          </a:lstStyle>
          <a:p>
            <a:r>
              <a:rPr lang="en-US" sz="1050" b="0" spc="0">
                <a:solidFill>
                  <a:schemeClr val="bg2">
                    <a:lumMod val="50000"/>
                  </a:schemeClr>
                </a:solidFill>
                <a:latin typeface="+mn-lt"/>
              </a:rPr>
              <a:t>Primary</a:t>
            </a:r>
          </a:p>
        </p:txBody>
      </p:sp>
      <p:sp>
        <p:nvSpPr>
          <p:cNvPr id="10" name="Title 2">
            <a:extLst>
              <a:ext uri="{FF2B5EF4-FFF2-40B4-BE49-F238E27FC236}">
                <a16:creationId xmlns:a16="http://schemas.microsoft.com/office/drawing/2014/main" id="{5F766745-667D-7972-71A8-47B66CD31412}"/>
              </a:ext>
            </a:extLst>
          </p:cNvPr>
          <p:cNvSpPr txBox="1">
            <a:spLocks/>
          </p:cNvSpPr>
          <p:nvPr userDrawn="1"/>
        </p:nvSpPr>
        <p:spPr>
          <a:xfrm>
            <a:off x="3886200" y="902334"/>
            <a:ext cx="735073" cy="189653"/>
          </a:xfrm>
          <a:prstGeom prst="rect">
            <a:avLst/>
          </a:prstGeom>
        </p:spPr>
        <p:txBody>
          <a:bodyPr vert="horz" lIns="0" tIns="0" rIns="0" bIns="0" rtlCol="0" anchor="t">
            <a:noAutofit/>
          </a:bodyPr>
          <a:lstStyle>
            <a:lvl1pPr algn="l" defTabSz="914399" rtl="0" eaLnBrk="1" latinLnBrk="0" hangingPunct="1">
              <a:lnSpc>
                <a:spcPct val="90000"/>
              </a:lnSpc>
              <a:spcBef>
                <a:spcPct val="0"/>
              </a:spcBef>
              <a:buNone/>
              <a:defRPr lang="en-US" sz="3600" b="1" i="0" kern="1200" cap="none" spc="51" baseline="0" dirty="0" smtClean="0">
                <a:solidFill>
                  <a:schemeClr val="tx1"/>
                </a:solidFill>
                <a:latin typeface="+mj-lt"/>
                <a:ea typeface="Avenir Next LT Pro" panose="020B0504020202020204" pitchFamily="34" charset="77"/>
                <a:cs typeface="Arial" panose="020B0604020202020204" pitchFamily="34" charset="0"/>
              </a:defRPr>
            </a:lvl1pPr>
          </a:lstStyle>
          <a:p>
            <a:r>
              <a:rPr lang="en-US" sz="1050" b="0" spc="0">
                <a:solidFill>
                  <a:schemeClr val="bg2">
                    <a:lumMod val="50000"/>
                  </a:schemeClr>
                </a:solidFill>
                <a:latin typeface="+mn-lt"/>
              </a:rPr>
              <a:t>Secondary</a:t>
            </a:r>
          </a:p>
        </p:txBody>
      </p:sp>
      <p:sp>
        <p:nvSpPr>
          <p:cNvPr id="11" name="Rectangle 10">
            <a:extLst>
              <a:ext uri="{FF2B5EF4-FFF2-40B4-BE49-F238E27FC236}">
                <a16:creationId xmlns:a16="http://schemas.microsoft.com/office/drawing/2014/main" id="{8C75A8A1-1F0F-0112-6062-AD79AEC2709F}"/>
              </a:ext>
            </a:extLst>
          </p:cNvPr>
          <p:cNvSpPr/>
          <p:nvPr userDrawn="1"/>
        </p:nvSpPr>
        <p:spPr>
          <a:xfrm>
            <a:off x="4655285" y="1136797"/>
            <a:ext cx="581873" cy="5818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accent2"/>
              </a:solidFill>
            </a:endParaRPr>
          </a:p>
        </p:txBody>
      </p:sp>
      <p:sp>
        <p:nvSpPr>
          <p:cNvPr id="12" name="Rectangle 11">
            <a:extLst>
              <a:ext uri="{FF2B5EF4-FFF2-40B4-BE49-F238E27FC236}">
                <a16:creationId xmlns:a16="http://schemas.microsoft.com/office/drawing/2014/main" id="{4400D8A2-DB44-83CD-5C91-604915B57F41}"/>
              </a:ext>
            </a:extLst>
          </p:cNvPr>
          <p:cNvSpPr/>
          <p:nvPr userDrawn="1"/>
        </p:nvSpPr>
        <p:spPr>
          <a:xfrm>
            <a:off x="3899274" y="1136797"/>
            <a:ext cx="581873" cy="5818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13" name="Rectangle 12">
            <a:extLst>
              <a:ext uri="{FF2B5EF4-FFF2-40B4-BE49-F238E27FC236}">
                <a16:creationId xmlns:a16="http://schemas.microsoft.com/office/drawing/2014/main" id="{E3421228-FDB2-9738-A7DF-64C7B96ED435}"/>
              </a:ext>
            </a:extLst>
          </p:cNvPr>
          <p:cNvSpPr/>
          <p:nvPr userDrawn="1"/>
        </p:nvSpPr>
        <p:spPr>
          <a:xfrm>
            <a:off x="5411295" y="1136797"/>
            <a:ext cx="581873" cy="5818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14" name="Rectangle 13">
            <a:extLst>
              <a:ext uri="{FF2B5EF4-FFF2-40B4-BE49-F238E27FC236}">
                <a16:creationId xmlns:a16="http://schemas.microsoft.com/office/drawing/2014/main" id="{545714B6-7494-C0B6-DECD-EC4AA6FB6C22}"/>
              </a:ext>
            </a:extLst>
          </p:cNvPr>
          <p:cNvSpPr/>
          <p:nvPr userDrawn="1"/>
        </p:nvSpPr>
        <p:spPr>
          <a:xfrm>
            <a:off x="6167305" y="1136797"/>
            <a:ext cx="581873" cy="5818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grpSp>
        <p:nvGrpSpPr>
          <p:cNvPr id="15" name="Group 14">
            <a:extLst>
              <a:ext uri="{FF2B5EF4-FFF2-40B4-BE49-F238E27FC236}">
                <a16:creationId xmlns:a16="http://schemas.microsoft.com/office/drawing/2014/main" id="{CA682021-1AD8-34DB-B2CA-74BEDB18F00C}"/>
              </a:ext>
            </a:extLst>
          </p:cNvPr>
          <p:cNvGrpSpPr/>
          <p:nvPr userDrawn="1"/>
        </p:nvGrpSpPr>
        <p:grpSpPr>
          <a:xfrm>
            <a:off x="492581" y="2778275"/>
            <a:ext cx="735981" cy="735981"/>
            <a:chOff x="1673584" y="2768457"/>
            <a:chExt cx="735981" cy="735981"/>
          </a:xfrm>
        </p:grpSpPr>
        <p:sp>
          <p:nvSpPr>
            <p:cNvPr id="16" name="Oval 15">
              <a:extLst>
                <a:ext uri="{FF2B5EF4-FFF2-40B4-BE49-F238E27FC236}">
                  <a16:creationId xmlns:a16="http://schemas.microsoft.com/office/drawing/2014/main" id="{33199D87-BF76-1BF0-9D84-8A99055CD1DD}"/>
                </a:ext>
              </a:extLst>
            </p:cNvPr>
            <p:cNvSpPr/>
            <p:nvPr/>
          </p:nvSpPr>
          <p:spPr>
            <a:xfrm>
              <a:off x="1673584" y="2768457"/>
              <a:ext cx="735981" cy="7359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pic>
          <p:nvPicPr>
            <p:cNvPr id="17" name="Graphic 16" descr="Acorn with solid fill">
              <a:extLst>
                <a:ext uri="{FF2B5EF4-FFF2-40B4-BE49-F238E27FC236}">
                  <a16:creationId xmlns:a16="http://schemas.microsoft.com/office/drawing/2014/main" id="{E6DFDFE0-0C8D-285A-F081-10F77D65735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723192" y="2818065"/>
              <a:ext cx="636764" cy="636764"/>
            </a:xfrm>
            <a:prstGeom prst="rect">
              <a:avLst/>
            </a:prstGeom>
          </p:spPr>
        </p:pic>
      </p:grpSp>
      <p:grpSp>
        <p:nvGrpSpPr>
          <p:cNvPr id="18" name="Group 17">
            <a:extLst>
              <a:ext uri="{FF2B5EF4-FFF2-40B4-BE49-F238E27FC236}">
                <a16:creationId xmlns:a16="http://schemas.microsoft.com/office/drawing/2014/main" id="{D01C2F7D-C7D4-2E94-61E7-479C4F2F7072}"/>
              </a:ext>
            </a:extLst>
          </p:cNvPr>
          <p:cNvGrpSpPr/>
          <p:nvPr userDrawn="1"/>
        </p:nvGrpSpPr>
        <p:grpSpPr>
          <a:xfrm>
            <a:off x="1373393" y="2778275"/>
            <a:ext cx="735981" cy="735981"/>
            <a:chOff x="1673584" y="2768457"/>
            <a:chExt cx="735981" cy="735981"/>
          </a:xfrm>
        </p:grpSpPr>
        <p:sp>
          <p:nvSpPr>
            <p:cNvPr id="19" name="Oval 18">
              <a:extLst>
                <a:ext uri="{FF2B5EF4-FFF2-40B4-BE49-F238E27FC236}">
                  <a16:creationId xmlns:a16="http://schemas.microsoft.com/office/drawing/2014/main" id="{3AFAF297-FA18-7409-1774-6DD74832EAA8}"/>
                </a:ext>
              </a:extLst>
            </p:cNvPr>
            <p:cNvSpPr/>
            <p:nvPr/>
          </p:nvSpPr>
          <p:spPr>
            <a:xfrm>
              <a:off x="1673584" y="2768457"/>
              <a:ext cx="735981" cy="73598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pic>
          <p:nvPicPr>
            <p:cNvPr id="20" name="Graphic 19" descr="Acorn with solid fill">
              <a:extLst>
                <a:ext uri="{FF2B5EF4-FFF2-40B4-BE49-F238E27FC236}">
                  <a16:creationId xmlns:a16="http://schemas.microsoft.com/office/drawing/2014/main" id="{855346BF-95AF-7EA6-FA40-5A796EEC059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723192" y="2818065"/>
              <a:ext cx="636764" cy="636764"/>
            </a:xfrm>
            <a:prstGeom prst="rect">
              <a:avLst/>
            </a:prstGeom>
          </p:spPr>
        </p:pic>
      </p:grpSp>
      <p:sp>
        <p:nvSpPr>
          <p:cNvPr id="21" name="TextBox 20">
            <a:extLst>
              <a:ext uri="{FF2B5EF4-FFF2-40B4-BE49-F238E27FC236}">
                <a16:creationId xmlns:a16="http://schemas.microsoft.com/office/drawing/2014/main" id="{377F9E98-AFC4-780C-8A0E-6EAA91D98567}"/>
              </a:ext>
            </a:extLst>
          </p:cNvPr>
          <p:cNvSpPr txBox="1"/>
          <p:nvPr userDrawn="1"/>
        </p:nvSpPr>
        <p:spPr>
          <a:xfrm>
            <a:off x="483348" y="3733626"/>
            <a:ext cx="4051852" cy="415498"/>
          </a:xfrm>
          <a:prstGeom prst="rect">
            <a:avLst/>
          </a:prstGeom>
          <a:noFill/>
        </p:spPr>
        <p:txBody>
          <a:bodyPr wrap="square" lIns="0" rIns="0" rtlCol="0">
            <a:spAutoFit/>
          </a:bodyPr>
          <a:lstStyle/>
          <a:p>
            <a:r>
              <a:rPr lang="en-US" sz="1050">
                <a:solidFill>
                  <a:schemeClr val="bg2">
                    <a:lumMod val="50000"/>
                  </a:schemeClr>
                </a:solidFill>
                <a:latin typeface="+mn-lt"/>
              </a:rPr>
              <a:t>Icons have a white fill and are shown on a primary-colored circle. Do not use thin weight line icon styles.  </a:t>
            </a:r>
          </a:p>
        </p:txBody>
      </p:sp>
      <p:grpSp>
        <p:nvGrpSpPr>
          <p:cNvPr id="22" name="Group 21">
            <a:extLst>
              <a:ext uri="{FF2B5EF4-FFF2-40B4-BE49-F238E27FC236}">
                <a16:creationId xmlns:a16="http://schemas.microsoft.com/office/drawing/2014/main" id="{5CAA1019-0F79-8A56-467C-06F3705B0742}"/>
              </a:ext>
            </a:extLst>
          </p:cNvPr>
          <p:cNvGrpSpPr/>
          <p:nvPr userDrawn="1"/>
        </p:nvGrpSpPr>
        <p:grpSpPr>
          <a:xfrm>
            <a:off x="4881385" y="2724455"/>
            <a:ext cx="1751722" cy="843620"/>
            <a:chOff x="902511" y="4485471"/>
            <a:chExt cx="1751722" cy="843620"/>
          </a:xfrm>
        </p:grpSpPr>
        <p:sp>
          <p:nvSpPr>
            <p:cNvPr id="23" name="Oval 22">
              <a:extLst>
                <a:ext uri="{FF2B5EF4-FFF2-40B4-BE49-F238E27FC236}">
                  <a16:creationId xmlns:a16="http://schemas.microsoft.com/office/drawing/2014/main" id="{16BD6FAE-A54D-87FC-4008-824F0AF016BF}"/>
                </a:ext>
              </a:extLst>
            </p:cNvPr>
            <p:cNvSpPr/>
            <p:nvPr/>
          </p:nvSpPr>
          <p:spPr>
            <a:xfrm>
              <a:off x="1817321" y="4593110"/>
              <a:ext cx="735981" cy="735981"/>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pic>
          <p:nvPicPr>
            <p:cNvPr id="24" name="Graphic 23" descr="Acorn outline">
              <a:extLst>
                <a:ext uri="{FF2B5EF4-FFF2-40B4-BE49-F238E27FC236}">
                  <a16:creationId xmlns:a16="http://schemas.microsoft.com/office/drawing/2014/main" id="{9E901ADA-70FA-5C5E-2799-98DAE7CFD6C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892758" y="4668547"/>
              <a:ext cx="585106" cy="585106"/>
            </a:xfrm>
            <a:prstGeom prst="rect">
              <a:avLst/>
            </a:prstGeom>
          </p:spPr>
        </p:pic>
        <p:pic>
          <p:nvPicPr>
            <p:cNvPr id="25" name="Graphic 24" descr="Acorn with solid fill">
              <a:extLst>
                <a:ext uri="{FF2B5EF4-FFF2-40B4-BE49-F238E27FC236}">
                  <a16:creationId xmlns:a16="http://schemas.microsoft.com/office/drawing/2014/main" id="{727CE0C5-12A2-675D-DC2A-1E838181236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86118" y="4642718"/>
              <a:ext cx="636764" cy="636764"/>
            </a:xfrm>
            <a:prstGeom prst="rect">
              <a:avLst/>
            </a:prstGeom>
          </p:spPr>
        </p:pic>
        <p:cxnSp>
          <p:nvCxnSpPr>
            <p:cNvPr id="26" name="Straight Connector 25">
              <a:extLst>
                <a:ext uri="{FF2B5EF4-FFF2-40B4-BE49-F238E27FC236}">
                  <a16:creationId xmlns:a16="http://schemas.microsoft.com/office/drawing/2014/main" id="{EB34392A-4C11-E325-086E-C491280C2D07}"/>
                </a:ext>
              </a:extLst>
            </p:cNvPr>
            <p:cNvCxnSpPr>
              <a:cxnSpLocks/>
            </p:cNvCxnSpPr>
            <p:nvPr/>
          </p:nvCxnSpPr>
          <p:spPr>
            <a:xfrm flipH="1">
              <a:off x="1817321" y="4485471"/>
              <a:ext cx="836912" cy="836912"/>
            </a:xfrm>
            <a:prstGeom prst="line">
              <a:avLst/>
            </a:prstGeom>
            <a:ln w="25400">
              <a:solidFill>
                <a:srgbClr val="FF0000"/>
              </a:solidFill>
            </a:ln>
          </p:spPr>
          <p:style>
            <a:lnRef idx="3">
              <a:schemeClr val="dk1"/>
            </a:lnRef>
            <a:fillRef idx="0">
              <a:schemeClr val="dk1"/>
            </a:fillRef>
            <a:effectRef idx="2">
              <a:schemeClr val="dk1"/>
            </a:effectRef>
            <a:fontRef idx="minor">
              <a:schemeClr val="tx1"/>
            </a:fontRef>
          </p:style>
        </p:cxnSp>
        <p:cxnSp>
          <p:nvCxnSpPr>
            <p:cNvPr id="27" name="Straight Connector 26">
              <a:extLst>
                <a:ext uri="{FF2B5EF4-FFF2-40B4-BE49-F238E27FC236}">
                  <a16:creationId xmlns:a16="http://schemas.microsoft.com/office/drawing/2014/main" id="{23B4119E-51C8-CF8B-F8EE-C38DD0F97596}"/>
                </a:ext>
              </a:extLst>
            </p:cNvPr>
            <p:cNvCxnSpPr>
              <a:cxnSpLocks/>
            </p:cNvCxnSpPr>
            <p:nvPr/>
          </p:nvCxnSpPr>
          <p:spPr>
            <a:xfrm flipH="1">
              <a:off x="902511" y="4485471"/>
              <a:ext cx="836912" cy="836912"/>
            </a:xfrm>
            <a:prstGeom prst="line">
              <a:avLst/>
            </a:prstGeom>
            <a:ln w="25400">
              <a:solidFill>
                <a:srgbClr val="FF0000"/>
              </a:solidFill>
            </a:ln>
          </p:spPr>
          <p:style>
            <a:lnRef idx="3">
              <a:schemeClr val="dk1"/>
            </a:lnRef>
            <a:fillRef idx="0">
              <a:schemeClr val="dk1"/>
            </a:fillRef>
            <a:effectRef idx="2">
              <a:schemeClr val="dk1"/>
            </a:effectRef>
            <a:fontRef idx="minor">
              <a:schemeClr val="tx1"/>
            </a:fontRef>
          </p:style>
        </p:cxnSp>
      </p:grpSp>
      <p:sp>
        <p:nvSpPr>
          <p:cNvPr id="28" name="Title 2">
            <a:extLst>
              <a:ext uri="{FF2B5EF4-FFF2-40B4-BE49-F238E27FC236}">
                <a16:creationId xmlns:a16="http://schemas.microsoft.com/office/drawing/2014/main" id="{F60EDBEB-DCAE-BF6A-EBAA-5316DD45EF36}"/>
              </a:ext>
            </a:extLst>
          </p:cNvPr>
          <p:cNvSpPr txBox="1">
            <a:spLocks/>
          </p:cNvSpPr>
          <p:nvPr userDrawn="1"/>
        </p:nvSpPr>
        <p:spPr>
          <a:xfrm>
            <a:off x="509674" y="2442375"/>
            <a:ext cx="5024438" cy="224168"/>
          </a:xfrm>
          <a:prstGeom prst="rect">
            <a:avLst/>
          </a:prstGeom>
        </p:spPr>
        <p:txBody>
          <a:bodyPr vert="horz" lIns="0" tIns="0" rIns="0" bIns="0" rtlCol="0" anchor="t">
            <a:noAutofit/>
          </a:bodyPr>
          <a:lstStyle>
            <a:lvl1pPr algn="l" defTabSz="914399" rtl="0" eaLnBrk="1" latinLnBrk="0" hangingPunct="1">
              <a:lnSpc>
                <a:spcPct val="90000"/>
              </a:lnSpc>
              <a:spcBef>
                <a:spcPct val="0"/>
              </a:spcBef>
              <a:buNone/>
              <a:defRPr lang="en-US" sz="3600" b="1" i="0" kern="1200" cap="none" spc="51" baseline="0" dirty="0" smtClean="0">
                <a:solidFill>
                  <a:schemeClr val="tx1"/>
                </a:solidFill>
                <a:latin typeface="+mj-lt"/>
                <a:ea typeface="Avenir Next LT Pro" panose="020B0504020202020204" pitchFamily="34" charset="77"/>
                <a:cs typeface="Arial" panose="020B0604020202020204" pitchFamily="34" charset="0"/>
              </a:defRPr>
            </a:lvl1pPr>
          </a:lstStyle>
          <a:p>
            <a:r>
              <a:rPr lang="en-US" sz="1200" b="0" spc="0">
                <a:solidFill>
                  <a:schemeClr val="bg2">
                    <a:lumMod val="50000"/>
                  </a:schemeClr>
                </a:solidFill>
              </a:rPr>
              <a:t>ICONS</a:t>
            </a:r>
          </a:p>
        </p:txBody>
      </p:sp>
      <p:graphicFrame>
        <p:nvGraphicFramePr>
          <p:cNvPr id="29" name="Table 34">
            <a:extLst>
              <a:ext uri="{FF2B5EF4-FFF2-40B4-BE49-F238E27FC236}">
                <a16:creationId xmlns:a16="http://schemas.microsoft.com/office/drawing/2014/main" id="{2C374C72-0C02-CB28-9091-56ABFCFB7FF3}"/>
              </a:ext>
            </a:extLst>
          </p:cNvPr>
          <p:cNvGraphicFramePr>
            <a:graphicFrameLocks noGrp="1"/>
          </p:cNvGraphicFramePr>
          <p:nvPr userDrawn="1">
            <p:extLst>
              <p:ext uri="{D42A27DB-BD31-4B8C-83A1-F6EECF244321}">
                <p14:modId xmlns:p14="http://schemas.microsoft.com/office/powerpoint/2010/main" val="2974686851"/>
              </p:ext>
            </p:extLst>
          </p:nvPr>
        </p:nvGraphicFramePr>
        <p:xfrm>
          <a:off x="478371" y="5320164"/>
          <a:ext cx="4951923" cy="1112520"/>
        </p:xfrm>
        <a:graphic>
          <a:graphicData uri="http://schemas.openxmlformats.org/drawingml/2006/table">
            <a:tbl>
              <a:tblPr firstRow="1" bandRow="1">
                <a:tableStyleId>{5C22544A-7EE6-4342-B048-85BDC9FD1C3A}</a:tableStyleId>
              </a:tblPr>
              <a:tblGrid>
                <a:gridCol w="1650641">
                  <a:extLst>
                    <a:ext uri="{9D8B030D-6E8A-4147-A177-3AD203B41FA5}">
                      <a16:colId xmlns:a16="http://schemas.microsoft.com/office/drawing/2014/main" val="4258282453"/>
                    </a:ext>
                  </a:extLst>
                </a:gridCol>
                <a:gridCol w="1650641">
                  <a:extLst>
                    <a:ext uri="{9D8B030D-6E8A-4147-A177-3AD203B41FA5}">
                      <a16:colId xmlns:a16="http://schemas.microsoft.com/office/drawing/2014/main" val="654659909"/>
                    </a:ext>
                  </a:extLst>
                </a:gridCol>
                <a:gridCol w="1650641">
                  <a:extLst>
                    <a:ext uri="{9D8B030D-6E8A-4147-A177-3AD203B41FA5}">
                      <a16:colId xmlns:a16="http://schemas.microsoft.com/office/drawing/2014/main" val="3662969086"/>
                    </a:ext>
                  </a:extLst>
                </a:gridCol>
              </a:tblGrid>
              <a:tr h="370840">
                <a:tc>
                  <a:txBody>
                    <a:bodyPr/>
                    <a:lstStyle/>
                    <a:p>
                      <a:r>
                        <a:rPr lang="en-US" sz="1200" spc="300"/>
                        <a:t>TITLE</a:t>
                      </a:r>
                    </a:p>
                  </a:txBody>
                  <a:tcPr anchor="b">
                    <a:lnR w="12700" cmpd="sng">
                      <a:noFill/>
                    </a:lnR>
                    <a:solidFill>
                      <a:schemeClr val="accent5"/>
                    </a:solidFill>
                  </a:tcPr>
                </a:tc>
                <a:tc>
                  <a:txBody>
                    <a:bodyPr/>
                    <a:lstStyle/>
                    <a:p>
                      <a:r>
                        <a:rPr lang="en-US" sz="1200" spc="300"/>
                        <a:t>TITLE </a:t>
                      </a:r>
                    </a:p>
                  </a:txBody>
                  <a:tcPr anchor="b">
                    <a:lnL w="12700" cmpd="sng">
                      <a:noFill/>
                    </a:lnL>
                    <a:lnR w="12700" cmpd="sng">
                      <a:noFill/>
                    </a:lnR>
                    <a:solidFill>
                      <a:schemeClr val="accent5"/>
                    </a:solidFill>
                  </a:tcPr>
                </a:tc>
                <a:tc>
                  <a:txBody>
                    <a:bodyPr/>
                    <a:lstStyle/>
                    <a:p>
                      <a:r>
                        <a:rPr lang="en-US" sz="1200" spc="300"/>
                        <a:t>TITLE</a:t>
                      </a:r>
                    </a:p>
                  </a:txBody>
                  <a:tcPr anchor="b">
                    <a:lnL w="12700" cmpd="sng">
                      <a:noFill/>
                    </a:lnL>
                    <a:solidFill>
                      <a:schemeClr val="accent5"/>
                    </a:solidFill>
                  </a:tcPr>
                </a:tc>
                <a:extLst>
                  <a:ext uri="{0D108BD9-81ED-4DB2-BD59-A6C34878D82A}">
                    <a16:rowId xmlns:a16="http://schemas.microsoft.com/office/drawing/2014/main" val="2374301358"/>
                  </a:ext>
                </a:extLst>
              </a:tr>
              <a:tr h="370840">
                <a:tc>
                  <a:txBody>
                    <a:bodyPr/>
                    <a:lstStyle/>
                    <a:p>
                      <a:r>
                        <a:rPr lang="en-US" sz="1200"/>
                        <a:t>XX</a:t>
                      </a:r>
                    </a:p>
                  </a:txBody>
                  <a:tcPr anchor="ctr">
                    <a:lnB w="6350" cap="flat" cmpd="sng" algn="ctr">
                      <a:solidFill>
                        <a:schemeClr val="accent1">
                          <a:lumMod val="75000"/>
                        </a:schemeClr>
                      </a:solidFill>
                      <a:prstDash val="solid"/>
                      <a:round/>
                      <a:headEnd type="none" w="med" len="med"/>
                      <a:tailEnd type="none" w="med" len="med"/>
                    </a:lnB>
                    <a:noFill/>
                  </a:tcPr>
                </a:tc>
                <a:tc>
                  <a:txBody>
                    <a:bodyPr/>
                    <a:lstStyle/>
                    <a:p>
                      <a:r>
                        <a:rPr lang="en-US" sz="1200"/>
                        <a:t>XX</a:t>
                      </a:r>
                    </a:p>
                  </a:txBody>
                  <a:tcPr anchor="ctr">
                    <a:lnB w="6350" cap="flat" cmpd="sng" algn="ctr">
                      <a:solidFill>
                        <a:schemeClr val="accent1">
                          <a:lumMod val="75000"/>
                        </a:schemeClr>
                      </a:solidFill>
                      <a:prstDash val="solid"/>
                      <a:round/>
                      <a:headEnd type="none" w="med" len="med"/>
                      <a:tailEnd type="none" w="med" len="med"/>
                    </a:lnB>
                    <a:noFill/>
                  </a:tcPr>
                </a:tc>
                <a:tc>
                  <a:txBody>
                    <a:bodyPr/>
                    <a:lstStyle/>
                    <a:p>
                      <a:r>
                        <a:rPr lang="en-US" sz="1200"/>
                        <a:t>XX</a:t>
                      </a:r>
                    </a:p>
                  </a:txBody>
                  <a:tcPr anchor="ctr">
                    <a:lnB w="635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2111230328"/>
                  </a:ext>
                </a:extLst>
              </a:tr>
              <a:tr h="370840">
                <a:tc>
                  <a:txBody>
                    <a:bodyPr/>
                    <a:lstStyle/>
                    <a:p>
                      <a:r>
                        <a:rPr lang="en-US" sz="1200"/>
                        <a:t>XX</a:t>
                      </a:r>
                    </a:p>
                  </a:txBody>
                  <a:tcPr anchor="ctr">
                    <a:lnT w="6350" cap="flat" cmpd="sng" algn="ctr">
                      <a:solidFill>
                        <a:schemeClr val="accent1">
                          <a:lumMod val="75000"/>
                        </a:schemeClr>
                      </a:solidFill>
                      <a:prstDash val="solid"/>
                      <a:round/>
                      <a:headEnd type="none" w="med" len="med"/>
                      <a:tailEnd type="none" w="med" len="med"/>
                    </a:lnT>
                    <a:noFill/>
                  </a:tcPr>
                </a:tc>
                <a:tc>
                  <a:txBody>
                    <a:bodyPr/>
                    <a:lstStyle/>
                    <a:p>
                      <a:r>
                        <a:rPr lang="en-US" sz="1200"/>
                        <a:t>XX</a:t>
                      </a:r>
                    </a:p>
                  </a:txBody>
                  <a:tcPr anchor="ctr">
                    <a:lnT w="6350" cap="flat" cmpd="sng" algn="ctr">
                      <a:solidFill>
                        <a:schemeClr val="accent1">
                          <a:lumMod val="75000"/>
                        </a:schemeClr>
                      </a:solidFill>
                      <a:prstDash val="solid"/>
                      <a:round/>
                      <a:headEnd type="none" w="med" len="med"/>
                      <a:tailEnd type="none" w="med" len="med"/>
                    </a:lnT>
                    <a:noFill/>
                  </a:tcPr>
                </a:tc>
                <a:tc>
                  <a:txBody>
                    <a:bodyPr/>
                    <a:lstStyle/>
                    <a:p>
                      <a:r>
                        <a:rPr lang="en-US" sz="1200"/>
                        <a:t>XX</a:t>
                      </a:r>
                    </a:p>
                  </a:txBody>
                  <a:tcPr anchor="ctr">
                    <a:lnT w="6350" cap="flat" cmpd="sng" algn="ctr">
                      <a:solidFill>
                        <a:schemeClr val="accent1">
                          <a:lumMod val="75000"/>
                        </a:schemeClr>
                      </a:solidFill>
                      <a:prstDash val="solid"/>
                      <a:round/>
                      <a:headEnd type="none" w="med" len="med"/>
                      <a:tailEnd type="none" w="med" len="med"/>
                    </a:lnT>
                    <a:noFill/>
                  </a:tcPr>
                </a:tc>
                <a:extLst>
                  <a:ext uri="{0D108BD9-81ED-4DB2-BD59-A6C34878D82A}">
                    <a16:rowId xmlns:a16="http://schemas.microsoft.com/office/drawing/2014/main" val="3958637282"/>
                  </a:ext>
                </a:extLst>
              </a:tr>
            </a:tbl>
          </a:graphicData>
        </a:graphic>
      </p:graphicFrame>
      <p:graphicFrame>
        <p:nvGraphicFramePr>
          <p:cNvPr id="30" name="Chart 29">
            <a:extLst>
              <a:ext uri="{FF2B5EF4-FFF2-40B4-BE49-F238E27FC236}">
                <a16:creationId xmlns:a16="http://schemas.microsoft.com/office/drawing/2014/main" id="{21332DFD-5BF3-922B-96FB-903729CC8E5A}"/>
              </a:ext>
            </a:extLst>
          </p:cNvPr>
          <p:cNvGraphicFramePr/>
          <p:nvPr userDrawn="1">
            <p:extLst>
              <p:ext uri="{D42A27DB-BD31-4B8C-83A1-F6EECF244321}">
                <p14:modId xmlns:p14="http://schemas.microsoft.com/office/powerpoint/2010/main" val="269002880"/>
              </p:ext>
            </p:extLst>
          </p:nvPr>
        </p:nvGraphicFramePr>
        <p:xfrm>
          <a:off x="-116276" y="7251639"/>
          <a:ext cx="2878333" cy="1918889"/>
        </p:xfrm>
        <a:graphic>
          <a:graphicData uri="http://schemas.openxmlformats.org/drawingml/2006/chart">
            <c:chart xmlns:c="http://schemas.openxmlformats.org/drawingml/2006/chart" xmlns:r="http://schemas.openxmlformats.org/officeDocument/2006/relationships" r:id="rId5"/>
          </a:graphicData>
        </a:graphic>
      </p:graphicFrame>
      <p:sp>
        <p:nvSpPr>
          <p:cNvPr id="31" name="TextBox 30">
            <a:extLst>
              <a:ext uri="{FF2B5EF4-FFF2-40B4-BE49-F238E27FC236}">
                <a16:creationId xmlns:a16="http://schemas.microsoft.com/office/drawing/2014/main" id="{357EB3B2-29AF-F112-0B4F-F9AFC92D0CCF}"/>
              </a:ext>
            </a:extLst>
          </p:cNvPr>
          <p:cNvSpPr txBox="1"/>
          <p:nvPr userDrawn="1"/>
        </p:nvSpPr>
        <p:spPr>
          <a:xfrm>
            <a:off x="2317641" y="8003335"/>
            <a:ext cx="2847696" cy="415498"/>
          </a:xfrm>
          <a:prstGeom prst="rect">
            <a:avLst/>
          </a:prstGeom>
          <a:noFill/>
        </p:spPr>
        <p:txBody>
          <a:bodyPr wrap="square" lIns="0" rIns="0" rtlCol="0">
            <a:spAutoFit/>
          </a:bodyPr>
          <a:lstStyle/>
          <a:p>
            <a:r>
              <a:rPr lang="en-US" sz="1050">
                <a:solidFill>
                  <a:schemeClr val="bg2">
                    <a:lumMod val="50000"/>
                  </a:schemeClr>
                </a:solidFill>
                <a:latin typeface="+mn-lt"/>
              </a:rPr>
              <a:t>Main data point is shown in center of circle, font size 24 </a:t>
            </a:r>
            <a:r>
              <a:rPr lang="en-US" sz="1050" err="1">
                <a:solidFill>
                  <a:schemeClr val="bg2">
                    <a:lumMod val="50000"/>
                  </a:schemeClr>
                </a:solidFill>
                <a:latin typeface="+mn-lt"/>
              </a:rPr>
              <a:t>pt</a:t>
            </a:r>
            <a:endParaRPr lang="en-US" sz="1050">
              <a:solidFill>
                <a:schemeClr val="bg2">
                  <a:lumMod val="50000"/>
                </a:schemeClr>
              </a:solidFill>
              <a:latin typeface="+mn-lt"/>
            </a:endParaRPr>
          </a:p>
        </p:txBody>
      </p:sp>
      <p:sp>
        <p:nvSpPr>
          <p:cNvPr id="32" name="TextBox 31">
            <a:extLst>
              <a:ext uri="{FF2B5EF4-FFF2-40B4-BE49-F238E27FC236}">
                <a16:creationId xmlns:a16="http://schemas.microsoft.com/office/drawing/2014/main" id="{5473240E-C9AB-2170-7583-D16C9A48658A}"/>
              </a:ext>
            </a:extLst>
          </p:cNvPr>
          <p:cNvSpPr txBox="1"/>
          <p:nvPr userDrawn="1"/>
        </p:nvSpPr>
        <p:spPr>
          <a:xfrm>
            <a:off x="480353" y="6536641"/>
            <a:ext cx="2847696" cy="253916"/>
          </a:xfrm>
          <a:prstGeom prst="rect">
            <a:avLst/>
          </a:prstGeom>
          <a:noFill/>
        </p:spPr>
        <p:txBody>
          <a:bodyPr wrap="square" lIns="0" rIns="0" rtlCol="0">
            <a:spAutoFit/>
          </a:bodyPr>
          <a:lstStyle/>
          <a:p>
            <a:r>
              <a:rPr lang="en-US" sz="1050">
                <a:solidFill>
                  <a:schemeClr val="bg2">
                    <a:lumMod val="50000"/>
                  </a:schemeClr>
                </a:solidFill>
                <a:latin typeface="+mn-lt"/>
              </a:rPr>
              <a:t>Line weight is 1 </a:t>
            </a:r>
            <a:r>
              <a:rPr lang="en-US" sz="1050" err="1">
                <a:solidFill>
                  <a:schemeClr val="bg2">
                    <a:lumMod val="50000"/>
                  </a:schemeClr>
                </a:solidFill>
                <a:latin typeface="+mn-lt"/>
              </a:rPr>
              <a:t>pt</a:t>
            </a:r>
            <a:r>
              <a:rPr lang="en-US" sz="1050">
                <a:solidFill>
                  <a:schemeClr val="bg2">
                    <a:lumMod val="50000"/>
                  </a:schemeClr>
                </a:solidFill>
                <a:latin typeface="+mn-lt"/>
              </a:rPr>
              <a:t> in all tables &amp; graphs</a:t>
            </a:r>
          </a:p>
        </p:txBody>
      </p:sp>
      <p:sp>
        <p:nvSpPr>
          <p:cNvPr id="33" name="Title 2">
            <a:extLst>
              <a:ext uri="{FF2B5EF4-FFF2-40B4-BE49-F238E27FC236}">
                <a16:creationId xmlns:a16="http://schemas.microsoft.com/office/drawing/2014/main" id="{B135C381-81B0-58C9-8C89-63483B8FC465}"/>
              </a:ext>
            </a:extLst>
          </p:cNvPr>
          <p:cNvSpPr txBox="1">
            <a:spLocks/>
          </p:cNvSpPr>
          <p:nvPr userDrawn="1"/>
        </p:nvSpPr>
        <p:spPr>
          <a:xfrm>
            <a:off x="470274" y="4992039"/>
            <a:ext cx="5024438" cy="224168"/>
          </a:xfrm>
          <a:prstGeom prst="rect">
            <a:avLst/>
          </a:prstGeom>
        </p:spPr>
        <p:txBody>
          <a:bodyPr vert="horz" lIns="0" tIns="0" rIns="0" bIns="0" rtlCol="0" anchor="t">
            <a:noAutofit/>
          </a:bodyPr>
          <a:lstStyle>
            <a:lvl1pPr algn="l" defTabSz="914399" rtl="0" eaLnBrk="1" latinLnBrk="0" hangingPunct="1">
              <a:lnSpc>
                <a:spcPct val="90000"/>
              </a:lnSpc>
              <a:spcBef>
                <a:spcPct val="0"/>
              </a:spcBef>
              <a:buNone/>
              <a:defRPr lang="en-US" sz="3600" b="1" i="0" kern="1200" cap="none" spc="51" baseline="0" dirty="0" smtClean="0">
                <a:solidFill>
                  <a:schemeClr val="tx1"/>
                </a:solidFill>
                <a:latin typeface="+mj-lt"/>
                <a:ea typeface="Avenir Next LT Pro" panose="020B0504020202020204" pitchFamily="34" charset="77"/>
                <a:cs typeface="Arial" panose="020B0604020202020204" pitchFamily="34" charset="0"/>
              </a:defRPr>
            </a:lvl1pPr>
          </a:lstStyle>
          <a:p>
            <a:r>
              <a:rPr lang="en-US" sz="1200" b="0" spc="0">
                <a:solidFill>
                  <a:schemeClr val="bg2">
                    <a:lumMod val="50000"/>
                  </a:schemeClr>
                </a:solidFill>
              </a:rPr>
              <a:t>TABLES &amp; GRAPHS</a:t>
            </a:r>
          </a:p>
        </p:txBody>
      </p:sp>
    </p:spTree>
    <p:extLst>
      <p:ext uri="{BB962C8B-B14F-4D97-AF65-F5344CB8AC3E}">
        <p14:creationId xmlns:p14="http://schemas.microsoft.com/office/powerpoint/2010/main" val="2274206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svg"/><Relationship Id="rId4" Type="http://schemas.openxmlformats.org/officeDocument/2006/relationships/slideLayout" Target="../slideLayouts/slideLayout4.xml"/><Relationship Id="rId9"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51BB34-5790-7F24-73C8-2F105D748B79}"/>
              </a:ext>
            </a:extLst>
          </p:cNvPr>
          <p:cNvPicPr>
            <a:picLocks noChangeAspect="1"/>
          </p:cNvPicPr>
          <p:nvPr userDrawn="1"/>
        </p:nvPicPr>
        <p:blipFill>
          <a:blip r:embed="rId8"/>
          <a:srcRect/>
          <a:stretch/>
        </p:blipFill>
        <p:spPr>
          <a:xfrm>
            <a:off x="0" y="0"/>
            <a:ext cx="7772400" cy="10058400"/>
          </a:xfrm>
          <a:prstGeom prst="rect">
            <a:avLst/>
          </a:prstGeom>
        </p:spPr>
      </p:pic>
      <p:sp>
        <p:nvSpPr>
          <p:cNvPr id="10" name="Title Placeholder 9">
            <a:extLst>
              <a:ext uri="{FF2B5EF4-FFF2-40B4-BE49-F238E27FC236}">
                <a16:creationId xmlns:a16="http://schemas.microsoft.com/office/drawing/2014/main" id="{92E25818-5B17-114F-95D7-9FD47FB3F038}"/>
              </a:ext>
            </a:extLst>
          </p:cNvPr>
          <p:cNvSpPr>
            <a:spLocks noGrp="1"/>
          </p:cNvSpPr>
          <p:nvPr>
            <p:ph type="title"/>
          </p:nvPr>
        </p:nvSpPr>
        <p:spPr>
          <a:xfrm>
            <a:off x="456666" y="495300"/>
            <a:ext cx="6858534" cy="690340"/>
          </a:xfrm>
          <a:prstGeom prst="rect">
            <a:avLst/>
          </a:prstGeom>
        </p:spPr>
        <p:txBody>
          <a:bodyPr vert="horz" wrap="square" lIns="0" tIns="0" rIns="0" bIns="0" rtlCol="0" anchor="b" anchorCtr="0">
            <a:noAutofit/>
          </a:bodyPr>
          <a:lstStyle/>
          <a:p>
            <a:r>
              <a:rPr lang="en-US"/>
              <a:t>Master </a:t>
            </a:r>
            <a:br>
              <a:rPr lang="en-US"/>
            </a:br>
            <a:r>
              <a:rPr lang="en-US"/>
              <a:t>title slide</a:t>
            </a:r>
          </a:p>
        </p:txBody>
      </p:sp>
      <p:sp>
        <p:nvSpPr>
          <p:cNvPr id="14" name="Text Placeholder 13">
            <a:extLst>
              <a:ext uri="{FF2B5EF4-FFF2-40B4-BE49-F238E27FC236}">
                <a16:creationId xmlns:a16="http://schemas.microsoft.com/office/drawing/2014/main" id="{CCB86A05-2B0F-1549-AD79-C1463842C205}"/>
              </a:ext>
            </a:extLst>
          </p:cNvPr>
          <p:cNvSpPr>
            <a:spLocks noGrp="1"/>
          </p:cNvSpPr>
          <p:nvPr>
            <p:ph type="body" idx="1"/>
          </p:nvPr>
        </p:nvSpPr>
        <p:spPr>
          <a:xfrm>
            <a:off x="457200" y="1333500"/>
            <a:ext cx="6858000" cy="777658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6411EC31-2712-9E3F-123E-37F200B5C7CF}"/>
              </a:ext>
            </a:extLst>
          </p:cNvPr>
          <p:cNvSpPr txBox="1"/>
          <p:nvPr userDrawn="1"/>
        </p:nvSpPr>
        <p:spPr>
          <a:xfrm>
            <a:off x="6931730" y="9727047"/>
            <a:ext cx="390345" cy="153888"/>
          </a:xfrm>
          <a:prstGeom prst="rect">
            <a:avLst/>
          </a:prstGeom>
          <a:noFill/>
        </p:spPr>
        <p:txBody>
          <a:bodyPr wrap="square" lIns="0" tIns="0" rIns="0" bIns="0" rtlCol="0" anchor="ctr">
            <a:spAutoFit/>
          </a:bodyPr>
          <a:lstStyle/>
          <a:p>
            <a:pPr algn="r"/>
            <a:fld id="{C2FDA3FD-21C3-E040-964B-DE67819EE8FD}" type="slidenum">
              <a:rPr lang="en-US" sz="1000" b="1" smtClean="0">
                <a:solidFill>
                  <a:schemeClr val="accent1"/>
                </a:solidFill>
              </a:rPr>
              <a:pPr algn="r"/>
              <a:t>‹#›</a:t>
            </a:fld>
            <a:endParaRPr lang="en-US" sz="1000" b="1">
              <a:solidFill>
                <a:schemeClr val="accent1"/>
              </a:solidFill>
            </a:endParaRPr>
          </a:p>
        </p:txBody>
      </p:sp>
      <p:grpSp>
        <p:nvGrpSpPr>
          <p:cNvPr id="2" name="Group 1">
            <a:extLst>
              <a:ext uri="{FF2B5EF4-FFF2-40B4-BE49-F238E27FC236}">
                <a16:creationId xmlns:a16="http://schemas.microsoft.com/office/drawing/2014/main" id="{CD6525CF-A54B-C67B-D94E-BFB8691F41E0}"/>
              </a:ext>
            </a:extLst>
          </p:cNvPr>
          <p:cNvGrpSpPr/>
          <p:nvPr userDrawn="1"/>
        </p:nvGrpSpPr>
        <p:grpSpPr>
          <a:xfrm>
            <a:off x="457200" y="9444037"/>
            <a:ext cx="1291167" cy="359953"/>
            <a:chOff x="817144" y="9717658"/>
            <a:chExt cx="661777" cy="184491"/>
          </a:xfrm>
        </p:grpSpPr>
        <p:cxnSp>
          <p:nvCxnSpPr>
            <p:cNvPr id="12" name="Straight Connector 11">
              <a:extLst>
                <a:ext uri="{FF2B5EF4-FFF2-40B4-BE49-F238E27FC236}">
                  <a16:creationId xmlns:a16="http://schemas.microsoft.com/office/drawing/2014/main" id="{47B68976-F90E-2C8A-AD9B-71F55C442D0C}"/>
                </a:ext>
              </a:extLst>
            </p:cNvPr>
            <p:cNvCxnSpPr>
              <a:cxnSpLocks/>
            </p:cNvCxnSpPr>
            <p:nvPr userDrawn="1"/>
          </p:nvCxnSpPr>
          <p:spPr>
            <a:xfrm>
              <a:off x="1236831" y="9732933"/>
              <a:ext cx="0" cy="1539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02579564-1CC2-ED1C-E594-2F59E9902860}"/>
                </a:ext>
              </a:extLst>
            </p:cNvPr>
            <p:cNvPicPr>
              <a:picLocks noChangeAspect="1"/>
            </p:cNvPicPr>
            <p:nvPr userDrawn="1"/>
          </p:nvPicPr>
          <p:blipFill>
            <a:blip>
              <a:extLst>
                <a:ext uri="{96DAC541-7B7A-43D3-8B79-37D633B846F1}">
                  <asvg:svgBlip xmlns:asvg="http://schemas.microsoft.com/office/drawing/2016/SVG/main" r:embed="rId9"/>
                </a:ext>
              </a:extLst>
            </a:blip>
            <a:stretch>
              <a:fillRect/>
            </a:stretch>
          </p:blipFill>
          <p:spPr>
            <a:xfrm>
              <a:off x="817144" y="9719262"/>
              <a:ext cx="382709" cy="181283"/>
            </a:xfrm>
            <a:prstGeom prst="rect">
              <a:avLst/>
            </a:prstGeom>
          </p:spPr>
        </p:pic>
        <p:pic>
          <p:nvPicPr>
            <p:cNvPr id="15" name="Graphic 14">
              <a:extLst>
                <a:ext uri="{FF2B5EF4-FFF2-40B4-BE49-F238E27FC236}">
                  <a16:creationId xmlns:a16="http://schemas.microsoft.com/office/drawing/2014/main" id="{F251DC20-6619-6723-133A-00B5D1050C0E}"/>
                </a:ext>
              </a:extLst>
            </p:cNvPr>
            <p:cNvPicPr>
              <a:picLocks noChangeAspect="1"/>
            </p:cNvPicPr>
            <p:nvPr userDrawn="1"/>
          </p:nvPicPr>
          <p:blipFill>
            <a:blip>
              <a:extLst>
                <a:ext uri="{96DAC541-7B7A-43D3-8B79-37D633B846F1}">
                  <asvg:svgBlip xmlns:asvg="http://schemas.microsoft.com/office/drawing/2016/SVG/main" r:embed="rId10"/>
                </a:ext>
              </a:extLst>
            </a:blip>
            <a:stretch>
              <a:fillRect/>
            </a:stretch>
          </p:blipFill>
          <p:spPr>
            <a:xfrm>
              <a:off x="1294429" y="9717658"/>
              <a:ext cx="184492" cy="184491"/>
            </a:xfrm>
            <a:prstGeom prst="rect">
              <a:avLst/>
            </a:prstGeom>
          </p:spPr>
        </p:pic>
      </p:grpSp>
      <p:pic>
        <p:nvPicPr>
          <p:cNvPr id="4" name="Picture 3">
            <a:extLst>
              <a:ext uri="{FF2B5EF4-FFF2-40B4-BE49-F238E27FC236}">
                <a16:creationId xmlns:a16="http://schemas.microsoft.com/office/drawing/2014/main" id="{E3633751-AC92-DEA7-E972-239F69122CE1}"/>
              </a:ext>
            </a:extLst>
          </p:cNvPr>
          <p:cNvPicPr>
            <a:picLocks noChangeAspect="1"/>
          </p:cNvPicPr>
          <p:nvPr userDrawn="1"/>
        </p:nvPicPr>
        <p:blipFill>
          <a:blip r:embed="rId11"/>
          <a:stretch>
            <a:fillRect/>
          </a:stretch>
        </p:blipFill>
        <p:spPr>
          <a:xfrm>
            <a:off x="5389005" y="8982850"/>
            <a:ext cx="2214719" cy="1245779"/>
          </a:xfrm>
          <a:prstGeom prst="rect">
            <a:avLst/>
          </a:prstGeom>
        </p:spPr>
      </p:pic>
    </p:spTree>
    <p:extLst>
      <p:ext uri="{BB962C8B-B14F-4D97-AF65-F5344CB8AC3E}">
        <p14:creationId xmlns:p14="http://schemas.microsoft.com/office/powerpoint/2010/main" val="2269482688"/>
      </p:ext>
    </p:extLst>
  </p:cSld>
  <p:clrMap bg1="lt1" tx1="dk1" bg2="lt2" tx2="dk2" accent1="accent1" accent2="accent2" accent3="accent3" accent4="accent4" accent5="accent5" accent6="accent6" hlink="hlink" folHlink="folHlink"/>
  <p:sldLayoutIdLst>
    <p:sldLayoutId id="2147483732" r:id="rId1"/>
    <p:sldLayoutId id="2147483730" r:id="rId2"/>
    <p:sldLayoutId id="2147483731" r:id="rId3"/>
    <p:sldLayoutId id="2147483729" r:id="rId4"/>
    <p:sldLayoutId id="2147483723" r:id="rId5"/>
    <p:sldLayoutId id="2147483724" r:id="rId6"/>
  </p:sldLayoutIdLst>
  <p:hf sldNum="0" hdr="0" ftr="0" dt="0"/>
  <p:txStyles>
    <p:titleStyle>
      <a:lvl1pPr algn="ctr" defTabSz="754421" rtl="0" eaLnBrk="1" latinLnBrk="0" hangingPunct="1">
        <a:lnSpc>
          <a:spcPct val="90000"/>
        </a:lnSpc>
        <a:spcBef>
          <a:spcPct val="0"/>
        </a:spcBef>
        <a:buNone/>
        <a:defRPr lang="en-US" sz="2600" b="0" i="0" kern="1200" cap="all" spc="50" baseline="0" dirty="0">
          <a:solidFill>
            <a:schemeClr val="tx2"/>
          </a:solidFill>
          <a:latin typeface="Montserrat ExtraBold" pitchFamily="2" charset="0"/>
          <a:ea typeface="Verdana" panose="020B0604030504040204" pitchFamily="34" charset="0"/>
          <a:cs typeface="Montserrat ExtraBold" pitchFamily="2" charset="0"/>
        </a:defRPr>
      </a:lvl1pPr>
    </p:titleStyle>
    <p:bodyStyle>
      <a:lvl1pPr marL="0" indent="0" algn="l" defTabSz="754421" rtl="0" eaLnBrk="1" latinLnBrk="0" hangingPunct="1">
        <a:lnSpc>
          <a:spcPct val="100000"/>
        </a:lnSpc>
        <a:spcBef>
          <a:spcPts val="825"/>
        </a:spcBef>
        <a:buClr>
          <a:schemeClr val="tx2"/>
        </a:buClr>
        <a:buFont typeface="Arial" panose="020B0604020202020204" pitchFamily="34" charset="0"/>
        <a:buNone/>
        <a:defRPr sz="1200" b="0" i="0" kern="1200">
          <a:solidFill>
            <a:schemeClr val="tx1"/>
          </a:solidFill>
          <a:latin typeface="Montserrat" pitchFamily="2" charset="0"/>
          <a:ea typeface="+mn-ea"/>
          <a:cs typeface="+mn-cs"/>
        </a:defRPr>
      </a:lvl1pPr>
      <a:lvl2pPr marL="199073" indent="-183357" algn="l" defTabSz="754421" rtl="0" eaLnBrk="1" latinLnBrk="0" hangingPunct="1">
        <a:lnSpc>
          <a:spcPct val="100000"/>
        </a:lnSpc>
        <a:spcBef>
          <a:spcPts val="413"/>
        </a:spcBef>
        <a:buClr>
          <a:schemeClr val="accent1"/>
        </a:buClr>
        <a:buFont typeface="Arial" panose="020B0604020202020204" pitchFamily="34" charset="0"/>
        <a:buChar char="•"/>
        <a:tabLst/>
        <a:defRPr sz="1200" b="0" i="0" kern="1200">
          <a:solidFill>
            <a:schemeClr val="tx1"/>
          </a:solidFill>
          <a:latin typeface="Montserrat" pitchFamily="2" charset="0"/>
          <a:ea typeface="+mn-ea"/>
          <a:cs typeface="+mn-cs"/>
        </a:defRPr>
      </a:lvl2pPr>
      <a:lvl3pPr marL="265430" indent="-132715" algn="l" defTabSz="754421" rtl="0" eaLnBrk="1" latinLnBrk="0" hangingPunct="1">
        <a:lnSpc>
          <a:spcPct val="100000"/>
        </a:lnSpc>
        <a:spcBef>
          <a:spcPts val="413"/>
        </a:spcBef>
        <a:buClr>
          <a:schemeClr val="accent1"/>
        </a:buClr>
        <a:buFont typeface="Arial" panose="020B0604020202020204" pitchFamily="34" charset="0"/>
        <a:buChar char="•"/>
        <a:tabLst/>
        <a:defRPr sz="900" b="0" i="0" kern="1200">
          <a:solidFill>
            <a:schemeClr val="tx1"/>
          </a:solidFill>
          <a:latin typeface="Montserrat" pitchFamily="2" charset="0"/>
          <a:ea typeface="+mn-ea"/>
          <a:cs typeface="+mn-cs"/>
        </a:defRPr>
      </a:lvl3pPr>
      <a:lvl4pPr marL="0" indent="0" algn="l" defTabSz="754421" rtl="0" eaLnBrk="1" latinLnBrk="0" hangingPunct="1">
        <a:lnSpc>
          <a:spcPct val="100000"/>
        </a:lnSpc>
        <a:spcBef>
          <a:spcPts val="1013"/>
        </a:spcBef>
        <a:buClr>
          <a:schemeClr val="tx2"/>
        </a:buClr>
        <a:buFont typeface="Arial" panose="020B0604020202020204" pitchFamily="34" charset="0"/>
        <a:buNone/>
        <a:tabLst/>
        <a:defRPr sz="1200" b="1" i="0" kern="1200">
          <a:solidFill>
            <a:schemeClr val="accent1"/>
          </a:solidFill>
          <a:latin typeface="Montserrat" pitchFamily="2" charset="0"/>
          <a:ea typeface="+mn-ea"/>
          <a:cs typeface="+mn-cs"/>
        </a:defRPr>
      </a:lvl4pPr>
      <a:lvl5pPr marL="0" indent="0" algn="l" defTabSz="754421" rtl="0" eaLnBrk="1" latinLnBrk="0" hangingPunct="1">
        <a:lnSpc>
          <a:spcPct val="100000"/>
        </a:lnSpc>
        <a:spcBef>
          <a:spcPts val="1013"/>
        </a:spcBef>
        <a:buClr>
          <a:schemeClr val="tx2"/>
        </a:buClr>
        <a:buFont typeface="Arial" panose="020B0604020202020204" pitchFamily="34" charset="0"/>
        <a:buNone/>
        <a:tabLst/>
        <a:defRPr sz="900" b="1" i="0" kern="1200" cap="all" spc="300" baseline="0">
          <a:solidFill>
            <a:schemeClr val="tx2">
              <a:lumMod val="50000"/>
              <a:lumOff val="50000"/>
            </a:schemeClr>
          </a:solidFill>
          <a:latin typeface="Montserrat" pitchFamily="2" charset="0"/>
          <a:ea typeface="+mn-ea"/>
          <a:cs typeface="+mn-cs"/>
        </a:defRPr>
      </a:lvl5pPr>
      <a:lvl6pPr marL="2074656" indent="-188605" algn="l" defTabSz="754421"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866" indent="-188605" algn="l" defTabSz="754421"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9076" indent="-188605" algn="l" defTabSz="754421"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286" indent="-188605" algn="l" defTabSz="754421"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421" rtl="0" eaLnBrk="1" latinLnBrk="0" hangingPunct="1">
        <a:defRPr sz="1485" kern="1200">
          <a:solidFill>
            <a:schemeClr val="tx1"/>
          </a:solidFill>
          <a:latin typeface="+mn-lt"/>
          <a:ea typeface="+mn-ea"/>
          <a:cs typeface="+mn-cs"/>
        </a:defRPr>
      </a:lvl1pPr>
      <a:lvl2pPr marL="377210" algn="l" defTabSz="754421" rtl="0" eaLnBrk="1" latinLnBrk="0" hangingPunct="1">
        <a:defRPr sz="1485" kern="1200">
          <a:solidFill>
            <a:schemeClr val="tx1"/>
          </a:solidFill>
          <a:latin typeface="+mn-lt"/>
          <a:ea typeface="+mn-ea"/>
          <a:cs typeface="+mn-cs"/>
        </a:defRPr>
      </a:lvl2pPr>
      <a:lvl3pPr marL="754421" algn="l" defTabSz="754421" rtl="0" eaLnBrk="1" latinLnBrk="0" hangingPunct="1">
        <a:defRPr sz="1485" kern="1200">
          <a:solidFill>
            <a:schemeClr val="tx1"/>
          </a:solidFill>
          <a:latin typeface="+mn-lt"/>
          <a:ea typeface="+mn-ea"/>
          <a:cs typeface="+mn-cs"/>
        </a:defRPr>
      </a:lvl3pPr>
      <a:lvl4pPr marL="1131631" algn="l" defTabSz="754421" rtl="0" eaLnBrk="1" latinLnBrk="0" hangingPunct="1">
        <a:defRPr sz="1485" kern="1200">
          <a:solidFill>
            <a:schemeClr val="tx1"/>
          </a:solidFill>
          <a:latin typeface="+mn-lt"/>
          <a:ea typeface="+mn-ea"/>
          <a:cs typeface="+mn-cs"/>
        </a:defRPr>
      </a:lvl4pPr>
      <a:lvl5pPr marL="1508840" algn="l" defTabSz="754421" rtl="0" eaLnBrk="1" latinLnBrk="0" hangingPunct="1">
        <a:defRPr sz="1485" kern="1200">
          <a:solidFill>
            <a:schemeClr val="tx1"/>
          </a:solidFill>
          <a:latin typeface="+mn-lt"/>
          <a:ea typeface="+mn-ea"/>
          <a:cs typeface="+mn-cs"/>
        </a:defRPr>
      </a:lvl5pPr>
      <a:lvl6pPr marL="1886050" algn="l" defTabSz="754421" rtl="0" eaLnBrk="1" latinLnBrk="0" hangingPunct="1">
        <a:defRPr sz="1485" kern="1200">
          <a:solidFill>
            <a:schemeClr val="tx1"/>
          </a:solidFill>
          <a:latin typeface="+mn-lt"/>
          <a:ea typeface="+mn-ea"/>
          <a:cs typeface="+mn-cs"/>
        </a:defRPr>
      </a:lvl6pPr>
      <a:lvl7pPr marL="2263261" algn="l" defTabSz="754421" rtl="0" eaLnBrk="1" latinLnBrk="0" hangingPunct="1">
        <a:defRPr sz="1485" kern="1200">
          <a:solidFill>
            <a:schemeClr val="tx1"/>
          </a:solidFill>
          <a:latin typeface="+mn-lt"/>
          <a:ea typeface="+mn-ea"/>
          <a:cs typeface="+mn-cs"/>
        </a:defRPr>
      </a:lvl7pPr>
      <a:lvl8pPr marL="2640471" algn="l" defTabSz="754421" rtl="0" eaLnBrk="1" latinLnBrk="0" hangingPunct="1">
        <a:defRPr sz="1485" kern="1200">
          <a:solidFill>
            <a:schemeClr val="tx1"/>
          </a:solidFill>
          <a:latin typeface="+mn-lt"/>
          <a:ea typeface="+mn-ea"/>
          <a:cs typeface="+mn-cs"/>
        </a:defRPr>
      </a:lvl8pPr>
      <a:lvl9pPr marL="3017681" algn="l" defTabSz="754421" rtl="0" eaLnBrk="1" latinLnBrk="0" hangingPunct="1">
        <a:defRPr sz="1485"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F26B43"/>
          </p15:clr>
        </p15:guide>
        <p15:guide id="2" pos="4608" userDrawn="1">
          <p15:clr>
            <a:srgbClr val="F26B43"/>
          </p15:clr>
        </p15:guide>
        <p15:guide id="3" orient="horz" pos="691" userDrawn="1">
          <p15:clr>
            <a:srgbClr val="F26B43"/>
          </p15:clr>
        </p15:guide>
        <p15:guide id="4" orient="horz" pos="840" userDrawn="1">
          <p15:clr>
            <a:srgbClr val="F26B43"/>
          </p15:clr>
        </p15:guide>
        <p15:guide id="5" orient="horz" pos="6024" userDrawn="1">
          <p15:clr>
            <a:srgbClr val="F26B43"/>
          </p15:clr>
        </p15:guide>
        <p15:guide id="6" orient="horz" pos="312" userDrawn="1">
          <p15:clr>
            <a:srgbClr val="F26B43"/>
          </p15:clr>
        </p15:guide>
        <p15:guide id="7" orient="horz" pos="3168" userDrawn="1">
          <p15:clr>
            <a:srgbClr val="F26B43"/>
          </p15:clr>
        </p15:guide>
        <p15:guide id="8" pos="2448" userDrawn="1">
          <p15:clr>
            <a:srgbClr val="F26B43"/>
          </p15:clr>
        </p15:guide>
        <p15:guide id="9" orient="horz" pos="5928" userDrawn="1">
          <p15:clr>
            <a:srgbClr val="F26B43"/>
          </p15:clr>
        </p15:guide>
        <p15:guide id="10" orient="horz" pos="2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flushsmart.org/infographics/" TargetMode="External"/><Relationship Id="rId2" Type="http://schemas.openxmlformats.org/officeDocument/2006/relationships/hyperlink" Target="https://flushsmart.org/" TargetMode="Externa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hyperlink" Target="https://flushsmart.org/social-media-psas/" TargetMode="External"/><Relationship Id="rId2" Type="http://schemas.openxmlformats.org/officeDocument/2006/relationships/hyperlink" Target="https://flushsmart.org/" TargetMode="Externa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hyperlink" Target="https://flushsmart.org/social-media-psas/" TargetMode="External"/><Relationship Id="rId2" Type="http://schemas.openxmlformats.org/officeDocument/2006/relationships/hyperlink" Target="https://flushsmart.org/" TargetMode="Externa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hyperlink" Target="https://flushsmart.org/social-media-psas/" TargetMode="External"/><Relationship Id="rId2" Type="http://schemas.openxmlformats.org/officeDocument/2006/relationships/hyperlink" Target="https://flushsmart.org/" TargetMode="Externa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hyperlink" Target="https://flushsmart.org/"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s://flushsmart.org/"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flushsmart.or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6.xml"/><Relationship Id="rId7" Type="http://schemas.openxmlformats.org/officeDocument/2006/relationships/slide" Target="slide7.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slide" Target="slide19.xml"/><Relationship Id="rId4" Type="http://schemas.openxmlformats.org/officeDocument/2006/relationships/slide" Target="slide8.xml"/></Relationships>
</file>

<file path=ppt/slides/_rels/slide20.xml.rels><?xml version="1.0" encoding="UTF-8" standalone="yes"?>
<Relationships xmlns="http://schemas.openxmlformats.org/package/2006/relationships"><Relationship Id="rId3" Type="http://schemas.openxmlformats.org/officeDocument/2006/relationships/hyperlink" Target="https://flushsmart.org/flushable-facts/" TargetMode="External"/><Relationship Id="rId2" Type="http://schemas.openxmlformats.org/officeDocument/2006/relationships/hyperlink" Target="https://flushsmart.org/bathroom-bootycamp-quiz"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hyperlink" Target="https://flushsmart.org/bathroom-bootycamp-quiz"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hyperlink" Target="https://flushsmart.org/bathroom-bootycamp-quiz"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flushsmart.org/flushable-facts/" TargetMode="External"/><Relationship Id="rId2" Type="http://schemas.openxmlformats.org/officeDocument/2006/relationships/hyperlink" Target="https://flushsmart.org/bathroom-bootycamp-quiz" TargetMode="External"/><Relationship Id="rId1" Type="http://schemas.openxmlformats.org/officeDocument/2006/relationships/slideLayout" Target="../slideLayouts/slideLayout3.xml"/><Relationship Id="rId5" Type="http://schemas.openxmlformats.org/officeDocument/2006/relationships/hyperlink" Target="mailto:info@flushsmart.org" TargetMode="External"/><Relationship Id="rId4" Type="http://schemas.openxmlformats.org/officeDocument/2006/relationships/hyperlink" Target="https://flushsmart.org/social-media-psa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flushsmart.org/" TargetMode="External"/><Relationship Id="rId2" Type="http://schemas.openxmlformats.org/officeDocument/2006/relationships/hyperlink" Target="mailto:lara@flushsmart.org"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flushsmart.org/bathroom-bootycamp/" TargetMode="External"/><Relationship Id="rId2" Type="http://schemas.openxmlformats.org/officeDocument/2006/relationships/image" Target="../media/image18.emf"/><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flushsmart.org/infographics/" TargetMode="External"/><Relationship Id="rId2" Type="http://schemas.openxmlformats.org/officeDocument/2006/relationships/hyperlink" Target="https://flushsmart.org/social-media-psas/" TargetMode="External"/><Relationship Id="rId1" Type="http://schemas.openxmlformats.org/officeDocument/2006/relationships/slideLayout" Target="../slideLayouts/slideLayout3.xml"/><Relationship Id="rId6" Type="http://schemas.openxmlformats.org/officeDocument/2006/relationships/hyperlink" Target="https://x.com/FlushSmart" TargetMode="External"/><Relationship Id="rId5" Type="http://schemas.openxmlformats.org/officeDocument/2006/relationships/hyperlink" Target="https://www.facebook.com/ResponsibleFlushingAlliance/" TargetMode="External"/><Relationship Id="rId4" Type="http://schemas.openxmlformats.org/officeDocument/2006/relationships/hyperlink" Target="https://www.linkedin.com/company/responsible-flushing-alliance/"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flushsmart.org/bathroom-bootycamp-quiz" TargetMode="External"/><Relationship Id="rId7" Type="http://schemas.openxmlformats.org/officeDocument/2006/relationships/image" Target="../media/image19.png"/><Relationship Id="rId2" Type="http://schemas.openxmlformats.org/officeDocument/2006/relationships/hyperlink" Target="https://flushsmart.org/bathroom-bootycamp/" TargetMode="Externa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hyperlink" Target="https://flushsmart.org/social-media-psas/" TargetMode="External"/><Relationship Id="rId4" Type="http://schemas.openxmlformats.org/officeDocument/2006/relationships/hyperlink" Target="https://flushsmart.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88A2B35-1EDD-4E01-F32E-AF56C9EEF429}"/>
              </a:ext>
            </a:extLst>
          </p:cNvPr>
          <p:cNvSpPr>
            <a:spLocks noGrp="1"/>
          </p:cNvSpPr>
          <p:nvPr>
            <p:ph type="body" sz="quarter" idx="10"/>
          </p:nvPr>
        </p:nvSpPr>
        <p:spPr/>
        <p:txBody>
          <a:bodyPr/>
          <a:lstStyle/>
          <a:p>
            <a:r>
              <a:rPr lang="en-US" sz="1600" b="0" i="1">
                <a:latin typeface="Montserrat ExtraBold"/>
              </a:rPr>
              <a:t>The responsible flushing Alliance </a:t>
            </a:r>
            <a:endParaRPr lang="en-US" b="0" i="1"/>
          </a:p>
          <a:p>
            <a:r>
              <a:rPr lang="en-US" sz="1600" b="0" i="1">
                <a:latin typeface="Montserrat ExtraBold"/>
              </a:rPr>
              <a:t>presents</a:t>
            </a:r>
          </a:p>
          <a:p>
            <a:endParaRPr lang="en-US"/>
          </a:p>
          <a:p>
            <a:r>
              <a:rPr lang="en-US">
                <a:latin typeface="Montserrat ExtraBold"/>
              </a:rPr>
              <a:t>Bathroom bootycamp</a:t>
            </a:r>
          </a:p>
        </p:txBody>
      </p:sp>
      <p:sp>
        <p:nvSpPr>
          <p:cNvPr id="6" name="Text Placeholder 5">
            <a:extLst>
              <a:ext uri="{FF2B5EF4-FFF2-40B4-BE49-F238E27FC236}">
                <a16:creationId xmlns:a16="http://schemas.microsoft.com/office/drawing/2014/main" id="{B5472207-6ABF-E393-6232-69B11D1943EA}"/>
              </a:ext>
            </a:extLst>
          </p:cNvPr>
          <p:cNvSpPr>
            <a:spLocks noGrp="1"/>
          </p:cNvSpPr>
          <p:nvPr>
            <p:ph type="body" sz="quarter" idx="11"/>
          </p:nvPr>
        </p:nvSpPr>
        <p:spPr/>
        <p:txBody>
          <a:bodyPr/>
          <a:lstStyle/>
          <a:p>
            <a:r>
              <a:rPr lang="en-US"/>
              <a:t>Flush Smart Campaign 2026</a:t>
            </a:r>
          </a:p>
        </p:txBody>
      </p:sp>
    </p:spTree>
    <p:extLst>
      <p:ext uri="{BB962C8B-B14F-4D97-AF65-F5344CB8AC3E}">
        <p14:creationId xmlns:p14="http://schemas.microsoft.com/office/powerpoint/2010/main" val="38697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7AFF8-77C1-6CD8-9F1F-12E6B03004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2E5DAC-E420-5546-3113-BDAD3C954542}"/>
              </a:ext>
            </a:extLst>
          </p:cNvPr>
          <p:cNvSpPr>
            <a:spLocks noGrp="1"/>
          </p:cNvSpPr>
          <p:nvPr>
            <p:ph type="title"/>
          </p:nvPr>
        </p:nvSpPr>
        <p:spPr/>
        <p:txBody>
          <a:bodyPr/>
          <a:lstStyle/>
          <a:p>
            <a:r>
              <a:rPr lang="en-US" sz="2800"/>
              <a:t>For wastewater and municipal/City entities</a:t>
            </a:r>
          </a:p>
        </p:txBody>
      </p:sp>
      <p:graphicFrame>
        <p:nvGraphicFramePr>
          <p:cNvPr id="7" name="Table 6">
            <a:extLst>
              <a:ext uri="{FF2B5EF4-FFF2-40B4-BE49-F238E27FC236}">
                <a16:creationId xmlns:a16="http://schemas.microsoft.com/office/drawing/2014/main" id="{13871270-3D1E-6655-F5AF-2536F0A3BB1F}"/>
              </a:ext>
            </a:extLst>
          </p:cNvPr>
          <p:cNvGraphicFramePr>
            <a:graphicFrameLocks noGrp="1"/>
          </p:cNvGraphicFramePr>
          <p:nvPr>
            <p:extLst>
              <p:ext uri="{D42A27DB-BD31-4B8C-83A1-F6EECF244321}">
                <p14:modId xmlns:p14="http://schemas.microsoft.com/office/powerpoint/2010/main" val="3672528661"/>
              </p:ext>
            </p:extLst>
          </p:nvPr>
        </p:nvGraphicFramePr>
        <p:xfrm>
          <a:off x="866955" y="1527933"/>
          <a:ext cx="6091056" cy="6132126"/>
        </p:xfrm>
        <a:graphic>
          <a:graphicData uri="http://schemas.openxmlformats.org/drawingml/2006/table">
            <a:tbl>
              <a:tblPr firstRow="1" bandRow="1">
                <a:tableStyleId>{5C22544A-7EE6-4342-B048-85BDC9FD1C3A}</a:tableStyleId>
              </a:tblPr>
              <a:tblGrid>
                <a:gridCol w="3114495">
                  <a:extLst>
                    <a:ext uri="{9D8B030D-6E8A-4147-A177-3AD203B41FA5}">
                      <a16:colId xmlns:a16="http://schemas.microsoft.com/office/drawing/2014/main" val="2013613321"/>
                    </a:ext>
                  </a:extLst>
                </a:gridCol>
                <a:gridCol w="2976561">
                  <a:extLst>
                    <a:ext uri="{9D8B030D-6E8A-4147-A177-3AD203B41FA5}">
                      <a16:colId xmlns:a16="http://schemas.microsoft.com/office/drawing/2014/main" val="447585469"/>
                    </a:ext>
                  </a:extLst>
                </a:gridCol>
              </a:tblGrid>
              <a:tr h="295206">
                <a:tc>
                  <a:txBody>
                    <a:bodyPr/>
                    <a:lstStyle/>
                    <a:p>
                      <a:r>
                        <a:rPr lang="en-US" sz="1300">
                          <a:solidFill>
                            <a:schemeClr val="bg1"/>
                          </a:solidFill>
                          <a:latin typeface="Montserrat" panose="00000500000000000000" pitchFamily="2" charset="0"/>
                        </a:rPr>
                        <a:t>Copy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300">
                          <a:solidFill>
                            <a:schemeClr val="bg1"/>
                          </a:solidFill>
                          <a:latin typeface="Montserrat" panose="00000500000000000000" pitchFamily="2" charset="0"/>
                        </a:rPr>
                        <a:t>Asset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239025672"/>
                  </a:ext>
                </a:extLst>
              </a:tr>
              <a:tr h="2366319">
                <a:tc>
                  <a:txBody>
                    <a:bodyPr/>
                    <a:lstStyle/>
                    <a:p>
                      <a:r>
                        <a:rPr lang="en-US" sz="1300" b="1" i="0" kern="1200">
                          <a:solidFill>
                            <a:schemeClr val="accent3"/>
                          </a:solidFill>
                          <a:effectLst/>
                          <a:latin typeface="Montserrat SemiBold" panose="00000700000000000000" pitchFamily="2" charset="0"/>
                          <a:ea typeface="+mn-ea"/>
                          <a:cs typeface="+mn-cs"/>
                        </a:rPr>
                        <a:t>Copy for X: </a:t>
                      </a:r>
                    </a:p>
                    <a:p>
                      <a:endParaRPr lang="en-US" sz="1300" kern="1200">
                        <a:solidFill>
                          <a:schemeClr val="dk1"/>
                        </a:solidFill>
                        <a:effectLst/>
                        <a:latin typeface="Montserrat" panose="00000500000000000000" pitchFamily="2" charset="0"/>
                        <a:ea typeface="+mn-ea"/>
                        <a:cs typeface="+mn-cs"/>
                      </a:endParaRPr>
                    </a:p>
                    <a:p>
                      <a:r>
                        <a:rPr lang="en-US" sz="1300" kern="1200">
                          <a:solidFill>
                            <a:schemeClr val="dk1"/>
                          </a:solidFill>
                          <a:effectLst/>
                          <a:latin typeface="Montserrat" panose="00000500000000000000" pitchFamily="2" charset="0"/>
                          <a:ea typeface="+mn-ea"/>
                          <a:cs typeface="+mn-cs"/>
                        </a:rPr>
                        <a:t>Big shoutout to </a:t>
                      </a:r>
                      <a:r>
                        <a:rPr lang="en-US" sz="1300" b="1" kern="1200">
                          <a:solidFill>
                            <a:schemeClr val="dk1"/>
                          </a:solidFill>
                          <a:effectLst/>
                          <a:latin typeface="Montserrat" panose="00000500000000000000" pitchFamily="2" charset="0"/>
                          <a:ea typeface="+mn-ea"/>
                          <a:cs typeface="+mn-cs"/>
                        </a:rPr>
                        <a:t>[city/region] </a:t>
                      </a:r>
                      <a:r>
                        <a:rPr lang="en-US" sz="1300" kern="1200">
                          <a:solidFill>
                            <a:schemeClr val="dk1"/>
                          </a:solidFill>
                          <a:effectLst/>
                          <a:latin typeface="Montserrat" panose="00000500000000000000" pitchFamily="2" charset="0"/>
                          <a:ea typeface="+mn-ea"/>
                          <a:cs typeface="+mn-cs"/>
                        </a:rPr>
                        <a:t>residents who flush responsibly! 🙌 </a:t>
                      </a:r>
                    </a:p>
                    <a:p>
                      <a:r>
                        <a:rPr lang="en-US" sz="1300" kern="1200">
                          <a:solidFill>
                            <a:schemeClr val="dk1"/>
                          </a:solidFill>
                          <a:effectLst/>
                          <a:latin typeface="Montserrat" panose="00000500000000000000" pitchFamily="2" charset="0"/>
                          <a:ea typeface="+mn-ea"/>
                          <a:cs typeface="+mn-cs"/>
                        </a:rPr>
                        <a:t>Non-</a:t>
                      </a:r>
                      <a:r>
                        <a:rPr lang="en-US" sz="1300" kern="1200" err="1">
                          <a:solidFill>
                            <a:schemeClr val="dk1"/>
                          </a:solidFill>
                          <a:effectLst/>
                          <a:latin typeface="Montserrat" panose="00000500000000000000" pitchFamily="2" charset="0"/>
                          <a:ea typeface="+mn-ea"/>
                          <a:cs typeface="+mn-cs"/>
                        </a:rPr>
                        <a:t>flushables</a:t>
                      </a:r>
                      <a:r>
                        <a:rPr lang="en-US" sz="1300" kern="1200">
                          <a:solidFill>
                            <a:schemeClr val="dk1"/>
                          </a:solidFill>
                          <a:effectLst/>
                          <a:latin typeface="Montserrat" panose="00000500000000000000" pitchFamily="2" charset="0"/>
                          <a:ea typeface="+mn-ea"/>
                          <a:cs typeface="+mn-cs"/>
                        </a:rPr>
                        <a:t> like paper towels &amp; baby wipes go in the trash — never the toilet. Join us this #FlushSmart Month and only flush the flushable. </a:t>
                      </a:r>
                    </a:p>
                    <a:p>
                      <a:r>
                        <a:rPr lang="en-US" sz="1300" kern="1200">
                          <a:solidFill>
                            <a:schemeClr val="dk1"/>
                          </a:solidFill>
                          <a:effectLst/>
                          <a:latin typeface="Montserrat" panose="00000500000000000000" pitchFamily="2" charset="0"/>
                          <a:ea typeface="+mn-ea"/>
                          <a:cs typeface="+mn-cs"/>
                        </a:rPr>
                        <a:t>Learn more: </a:t>
                      </a:r>
                      <a:r>
                        <a:rPr lang="en-US" sz="1300" u="sng" kern="1200">
                          <a:solidFill>
                            <a:schemeClr val="dk1"/>
                          </a:solidFill>
                          <a:effectLst/>
                          <a:latin typeface="Montserrat" panose="00000500000000000000" pitchFamily="2" charset="0"/>
                          <a:ea typeface="+mn-ea"/>
                          <a:cs typeface="+mn-cs"/>
                          <a:hlinkClick r:id="rId2"/>
                        </a:rPr>
                        <a:t>https://flushsmart.org/</a:t>
                      </a:r>
                      <a:r>
                        <a:rPr lang="en-US" sz="1300" kern="1200">
                          <a:solidFill>
                            <a:schemeClr val="dk1"/>
                          </a:solidFill>
                          <a:effectLst/>
                          <a:latin typeface="Montserrat" panose="00000500000000000000" pitchFamily="2" charset="0"/>
                          <a:ea typeface="+mn-ea"/>
                          <a:cs typeface="+mn-cs"/>
                        </a:rPr>
                        <a:t> </a:t>
                      </a:r>
                    </a:p>
                    <a:p>
                      <a:r>
                        <a:rPr lang="en-US" sz="1300" kern="1200">
                          <a:solidFill>
                            <a:schemeClr val="dk1"/>
                          </a:solidFill>
                          <a:effectLst/>
                          <a:latin typeface="Montserrat" panose="00000500000000000000" pitchFamily="2" charset="0"/>
                          <a:ea typeface="+mn-ea"/>
                          <a:cs typeface="+mn-cs"/>
                        </a:rPr>
                        <a:t> </a:t>
                      </a:r>
                    </a:p>
                    <a:p>
                      <a:r>
                        <a:rPr lang="en-US" sz="1300" b="1" i="0" kern="1200">
                          <a:solidFill>
                            <a:schemeClr val="accent3"/>
                          </a:solidFill>
                          <a:effectLst/>
                          <a:latin typeface="Montserrat SemiBold" panose="00000700000000000000" pitchFamily="2" charset="0"/>
                          <a:ea typeface="+mn-ea"/>
                          <a:cs typeface="+mn-cs"/>
                        </a:rPr>
                        <a:t>Copy for Instagram, Facebook, LinkedIn: </a:t>
                      </a:r>
                    </a:p>
                    <a:p>
                      <a:endParaRPr lang="en-US" sz="1300" b="1" i="0" kern="1200">
                        <a:solidFill>
                          <a:schemeClr val="accent3"/>
                        </a:solidFill>
                        <a:effectLst/>
                        <a:latin typeface="Montserrat SemiBold" panose="00000700000000000000" pitchFamily="2" charset="0"/>
                        <a:ea typeface="+mn-ea"/>
                        <a:cs typeface="+mn-cs"/>
                      </a:endParaRPr>
                    </a:p>
                    <a:p>
                      <a:r>
                        <a:rPr lang="en-US" sz="1300" kern="1200">
                          <a:solidFill>
                            <a:schemeClr val="dk1"/>
                          </a:solidFill>
                          <a:effectLst/>
                          <a:latin typeface="Montserrat" panose="00000500000000000000" pitchFamily="2" charset="0"/>
                          <a:ea typeface="+mn-ea"/>
                          <a:cs typeface="+mn-cs"/>
                        </a:rPr>
                        <a:t>Shoutout to every resident in </a:t>
                      </a:r>
                      <a:r>
                        <a:rPr lang="en-US" sz="1300" b="1" kern="1200">
                          <a:solidFill>
                            <a:schemeClr val="dk1"/>
                          </a:solidFill>
                          <a:effectLst/>
                          <a:latin typeface="Montserrat" panose="00000500000000000000" pitchFamily="2" charset="0"/>
                          <a:ea typeface="+mn-ea"/>
                          <a:cs typeface="+mn-cs"/>
                        </a:rPr>
                        <a:t>[city/region]</a:t>
                      </a:r>
                      <a:r>
                        <a:rPr lang="en-US" sz="1300" kern="1200">
                          <a:solidFill>
                            <a:schemeClr val="dk1"/>
                          </a:solidFill>
                          <a:effectLst/>
                          <a:latin typeface="Montserrat" panose="00000500000000000000" pitchFamily="2" charset="0"/>
                          <a:ea typeface="+mn-ea"/>
                          <a:cs typeface="+mn-cs"/>
                        </a:rPr>
                        <a:t> who practices responsible flushing! </a:t>
                      </a:r>
                    </a:p>
                    <a:p>
                      <a:endParaRPr lang="en-US" sz="1300" kern="1200">
                        <a:solidFill>
                          <a:schemeClr val="dk1"/>
                        </a:solidFill>
                        <a:effectLst/>
                        <a:latin typeface="Montserrat" panose="00000500000000000000" pitchFamily="2" charset="0"/>
                        <a:ea typeface="+mn-ea"/>
                        <a:cs typeface="+mn-cs"/>
                      </a:endParaRPr>
                    </a:p>
                    <a:p>
                      <a:r>
                        <a:rPr lang="en-US" sz="1300" kern="1200">
                          <a:solidFill>
                            <a:schemeClr val="dk1"/>
                          </a:solidFill>
                          <a:effectLst/>
                          <a:latin typeface="Montserrat" panose="00000500000000000000" pitchFamily="2" charset="0"/>
                          <a:ea typeface="+mn-ea"/>
                          <a:cs typeface="+mn-cs"/>
                        </a:rPr>
                        <a:t>Responsible flushing means keeping non-flushable items, like paper towels and baby wipes, out of our sewage lines. Those products belong in the trash, never the toilet. </a:t>
                      </a:r>
                    </a:p>
                    <a:p>
                      <a:endParaRPr lang="en-US" sz="1300" kern="1200">
                        <a:solidFill>
                          <a:schemeClr val="dk1"/>
                        </a:solidFill>
                        <a:effectLst/>
                        <a:latin typeface="Montserrat" panose="00000500000000000000" pitchFamily="2" charset="0"/>
                        <a:ea typeface="+mn-ea"/>
                        <a:cs typeface="+mn-cs"/>
                      </a:endParaRPr>
                    </a:p>
                    <a:p>
                      <a:r>
                        <a:rPr lang="en-US" sz="1300" kern="1200">
                          <a:solidFill>
                            <a:schemeClr val="dk1"/>
                          </a:solidFill>
                          <a:effectLst/>
                          <a:latin typeface="Montserrat" panose="00000500000000000000" pitchFamily="2" charset="0"/>
                          <a:ea typeface="+mn-ea"/>
                          <a:cs typeface="+mn-cs"/>
                        </a:rPr>
                        <a:t>Become a #FlushSmart expert this month and always check for the Do Not Flush symbol. 🙌 </a:t>
                      </a:r>
                    </a:p>
                    <a:p>
                      <a:r>
                        <a:rPr lang="en-US" sz="1300" kern="1200">
                          <a:solidFill>
                            <a:schemeClr val="dk1"/>
                          </a:solidFill>
                          <a:effectLst/>
                          <a:latin typeface="Montserrat" panose="00000500000000000000" pitchFamily="2" charset="0"/>
                          <a:ea typeface="+mn-ea"/>
                          <a:cs typeface="+mn-cs"/>
                        </a:rPr>
                        <a:t>Learn more: </a:t>
                      </a:r>
                      <a:r>
                        <a:rPr lang="en-US" sz="1300" u="sng" kern="1200">
                          <a:solidFill>
                            <a:schemeClr val="dk1"/>
                          </a:solidFill>
                          <a:effectLst/>
                          <a:latin typeface="Montserrat" panose="00000500000000000000" pitchFamily="2" charset="0"/>
                          <a:ea typeface="+mn-ea"/>
                          <a:cs typeface="+mn-cs"/>
                          <a:hlinkClick r:id="rId2"/>
                        </a:rPr>
                        <a:t>https://flushsmart.org/</a:t>
                      </a:r>
                      <a:endParaRPr lang="en-US" sz="1300" u="sng" kern="1200">
                        <a:solidFill>
                          <a:schemeClr val="dk1"/>
                        </a:solidFill>
                        <a:effectLst/>
                        <a:latin typeface="Montserrat" panose="00000500000000000000" pitchFamily="2" charset="0"/>
                        <a:ea typeface="+mn-ea"/>
                        <a:cs typeface="+mn-cs"/>
                      </a:endParaRPr>
                    </a:p>
                    <a:p>
                      <a:r>
                        <a:rPr lang="en-US" sz="1300" kern="1200">
                          <a:solidFill>
                            <a:schemeClr val="dk1"/>
                          </a:solidFill>
                          <a:effectLst/>
                          <a:latin typeface="Montserrat" panose="00000500000000000000" pitchFamily="2" charset="0"/>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754421" rtl="0" eaLnBrk="1" fontAlgn="auto" latinLnBrk="0" hangingPunct="1">
                        <a:lnSpc>
                          <a:spcPct val="100000"/>
                        </a:lnSpc>
                        <a:spcBef>
                          <a:spcPts val="0"/>
                        </a:spcBef>
                        <a:spcAft>
                          <a:spcPts val="0"/>
                        </a:spcAft>
                        <a:buClrTx/>
                        <a:buSzTx/>
                        <a:buFontTx/>
                        <a:buNone/>
                        <a:tabLst/>
                        <a:defRPr/>
                      </a:pPr>
                      <a:r>
                        <a:rPr lang="en-US" sz="1300" i="1" u="sng" kern="1200">
                          <a:solidFill>
                            <a:schemeClr val="dk1"/>
                          </a:solidFill>
                          <a:effectLst/>
                          <a:latin typeface="Montserrat" panose="00000500000000000000" pitchFamily="2" charset="0"/>
                          <a:ea typeface="+mn-ea"/>
                          <a:cs typeface="+mn-cs"/>
                          <a:hlinkClick r:id="rId3"/>
                        </a:rPr>
                        <a:t>Suggested Image</a:t>
                      </a:r>
                      <a:r>
                        <a:rPr lang="en-US" sz="1300" i="1" kern="1200">
                          <a:solidFill>
                            <a:schemeClr val="dk1"/>
                          </a:solidFill>
                          <a:effectLst/>
                          <a:latin typeface="Montserrat" panose="00000500000000000000" pitchFamily="2" charset="0"/>
                          <a:ea typeface="+mn-ea"/>
                          <a:cs typeface="+mn-cs"/>
                        </a:rPr>
                        <a:t>: </a:t>
                      </a:r>
                      <a:r>
                        <a:rPr lang="en-US" sz="1485" kern="1200">
                          <a:solidFill>
                            <a:schemeClr val="dk1"/>
                          </a:solidFill>
                          <a:effectLst/>
                          <a:latin typeface="+mn-lt"/>
                          <a:ea typeface="+mn-ea"/>
                          <a:cs typeface="+mn-cs"/>
                        </a:rPr>
                        <a:t> </a:t>
                      </a:r>
                    </a:p>
                    <a:p>
                      <a:pPr algn="l"/>
                      <a:endParaRPr lang="en-US" sz="1300">
                        <a:solidFill>
                          <a:schemeClr val="tx1"/>
                        </a:solidFill>
                        <a:latin typeface="Montserrat"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422836"/>
                  </a:ext>
                </a:extLst>
              </a:tr>
            </a:tbl>
          </a:graphicData>
        </a:graphic>
      </p:graphicFrame>
      <p:pic>
        <p:nvPicPr>
          <p:cNvPr id="3" name="Picture 2">
            <a:extLst>
              <a:ext uri="{FF2B5EF4-FFF2-40B4-BE49-F238E27FC236}">
                <a16:creationId xmlns:a16="http://schemas.microsoft.com/office/drawing/2014/main" id="{493745B5-1E64-E17F-B7BE-61841AF2BE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2310571"/>
            <a:ext cx="2476500" cy="1885950"/>
          </a:xfrm>
          <a:prstGeom prst="rect">
            <a:avLst/>
          </a:prstGeom>
          <a:noFill/>
          <a:ln>
            <a:noFill/>
          </a:ln>
        </p:spPr>
      </p:pic>
    </p:spTree>
    <p:extLst>
      <p:ext uri="{BB962C8B-B14F-4D97-AF65-F5344CB8AC3E}">
        <p14:creationId xmlns:p14="http://schemas.microsoft.com/office/powerpoint/2010/main" val="3145129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7526F-2482-3F2B-7935-D48D4B9FF0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BD3C69-3B9B-A639-4D0E-CA89178EE2D3}"/>
              </a:ext>
            </a:extLst>
          </p:cNvPr>
          <p:cNvSpPr>
            <a:spLocks noGrp="1"/>
          </p:cNvSpPr>
          <p:nvPr>
            <p:ph type="title"/>
          </p:nvPr>
        </p:nvSpPr>
        <p:spPr/>
        <p:txBody>
          <a:bodyPr/>
          <a:lstStyle/>
          <a:p>
            <a:r>
              <a:rPr lang="en-US" sz="2800"/>
              <a:t>For wastewater and municipal/City entities</a:t>
            </a:r>
          </a:p>
        </p:txBody>
      </p:sp>
      <p:graphicFrame>
        <p:nvGraphicFramePr>
          <p:cNvPr id="7" name="Table 6">
            <a:extLst>
              <a:ext uri="{FF2B5EF4-FFF2-40B4-BE49-F238E27FC236}">
                <a16:creationId xmlns:a16="http://schemas.microsoft.com/office/drawing/2014/main" id="{6565E2A7-44CC-4AA9-88DE-B3D7531865F3}"/>
              </a:ext>
            </a:extLst>
          </p:cNvPr>
          <p:cNvGraphicFramePr>
            <a:graphicFrameLocks noGrp="1"/>
          </p:cNvGraphicFramePr>
          <p:nvPr>
            <p:extLst>
              <p:ext uri="{D42A27DB-BD31-4B8C-83A1-F6EECF244321}">
                <p14:modId xmlns:p14="http://schemas.microsoft.com/office/powerpoint/2010/main" val="2347866953"/>
              </p:ext>
            </p:extLst>
          </p:nvPr>
        </p:nvGraphicFramePr>
        <p:xfrm>
          <a:off x="840672" y="1567575"/>
          <a:ext cx="6091056" cy="6330246"/>
        </p:xfrm>
        <a:graphic>
          <a:graphicData uri="http://schemas.openxmlformats.org/drawingml/2006/table">
            <a:tbl>
              <a:tblPr firstRow="1" bandRow="1">
                <a:tableStyleId>{5C22544A-7EE6-4342-B048-85BDC9FD1C3A}</a:tableStyleId>
              </a:tblPr>
              <a:tblGrid>
                <a:gridCol w="3045528">
                  <a:extLst>
                    <a:ext uri="{9D8B030D-6E8A-4147-A177-3AD203B41FA5}">
                      <a16:colId xmlns:a16="http://schemas.microsoft.com/office/drawing/2014/main" val="2013613321"/>
                    </a:ext>
                  </a:extLst>
                </a:gridCol>
                <a:gridCol w="3045528">
                  <a:extLst>
                    <a:ext uri="{9D8B030D-6E8A-4147-A177-3AD203B41FA5}">
                      <a16:colId xmlns:a16="http://schemas.microsoft.com/office/drawing/2014/main" val="447585469"/>
                    </a:ext>
                  </a:extLst>
                </a:gridCol>
              </a:tblGrid>
              <a:tr h="295206">
                <a:tc>
                  <a:txBody>
                    <a:bodyPr/>
                    <a:lstStyle/>
                    <a:p>
                      <a:r>
                        <a:rPr lang="en-US" sz="1300">
                          <a:solidFill>
                            <a:schemeClr val="bg1"/>
                          </a:solidFill>
                          <a:latin typeface="Montserrat" panose="00000500000000000000" pitchFamily="2" charset="0"/>
                        </a:rPr>
                        <a:t>Copy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300">
                          <a:solidFill>
                            <a:schemeClr val="bg1"/>
                          </a:solidFill>
                          <a:latin typeface="Montserrat" panose="00000500000000000000" pitchFamily="2" charset="0"/>
                        </a:rPr>
                        <a:t>Asset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239025672"/>
                  </a:ext>
                </a:extLst>
              </a:tr>
              <a:tr h="2656389">
                <a:tc>
                  <a:txBody>
                    <a:bodyPr/>
                    <a:lstStyle/>
                    <a:p>
                      <a:r>
                        <a:rPr lang="en-US" sz="1300" b="1" i="0" kern="1200">
                          <a:solidFill>
                            <a:schemeClr val="accent3"/>
                          </a:solidFill>
                          <a:effectLst/>
                          <a:latin typeface="Montserrat SemiBold" panose="00000700000000000000" pitchFamily="2" charset="0"/>
                          <a:ea typeface="+mn-ea"/>
                          <a:cs typeface="+mn-cs"/>
                        </a:rPr>
                        <a:t>Copy for X: </a:t>
                      </a:r>
                    </a:p>
                    <a:p>
                      <a:endParaRPr lang="en-US" sz="1300" b="1" i="0" kern="1200">
                        <a:solidFill>
                          <a:schemeClr val="accent3"/>
                        </a:solidFill>
                        <a:effectLst/>
                        <a:latin typeface="Montserrat SemiBold" panose="00000700000000000000" pitchFamily="2" charset="0"/>
                        <a:ea typeface="+mn-ea"/>
                        <a:cs typeface="+mn-cs"/>
                      </a:endParaRPr>
                    </a:p>
                    <a:p>
                      <a:r>
                        <a:rPr lang="en-US" sz="1300" kern="1200">
                          <a:solidFill>
                            <a:schemeClr val="dk1"/>
                          </a:solidFill>
                          <a:effectLst/>
                          <a:latin typeface="Montserrat" panose="00000500000000000000" pitchFamily="2" charset="0"/>
                          <a:ea typeface="+mn-ea"/>
                          <a:cs typeface="+mn-cs"/>
                        </a:rPr>
                        <a:t>It's #FlushSmart Month! The best way to celebrate? Check for the Do Not Flush label before you flush anything. </a:t>
                      </a:r>
                    </a:p>
                    <a:p>
                      <a:r>
                        <a:rPr lang="en-US" sz="1300" kern="1200">
                          <a:solidFill>
                            <a:schemeClr val="dk1"/>
                          </a:solidFill>
                          <a:effectLst/>
                          <a:latin typeface="Montserrat" panose="00000500000000000000" pitchFamily="2" charset="0"/>
                          <a:ea typeface="+mn-ea"/>
                          <a:cs typeface="+mn-cs"/>
                        </a:rPr>
                        <a:t>See it? Trash it 🗑️— never the toilet. </a:t>
                      </a:r>
                    </a:p>
                    <a:p>
                      <a:endParaRPr lang="en-US" sz="1300" kern="1200">
                        <a:solidFill>
                          <a:schemeClr val="dk1"/>
                        </a:solidFill>
                        <a:effectLst/>
                        <a:latin typeface="Montserrat" panose="00000500000000000000" pitchFamily="2" charset="0"/>
                        <a:ea typeface="+mn-ea"/>
                        <a:cs typeface="+mn-cs"/>
                      </a:endParaRPr>
                    </a:p>
                    <a:p>
                      <a:r>
                        <a:rPr lang="en-US" sz="1300" kern="1200">
                          <a:solidFill>
                            <a:schemeClr val="dk1"/>
                          </a:solidFill>
                          <a:effectLst/>
                          <a:latin typeface="Montserrat" panose="00000500000000000000" pitchFamily="2" charset="0"/>
                          <a:ea typeface="+mn-ea"/>
                          <a:cs typeface="+mn-cs"/>
                        </a:rPr>
                        <a:t>All of us at </a:t>
                      </a:r>
                      <a:r>
                        <a:rPr lang="en-US" sz="1300" b="1" kern="1200">
                          <a:solidFill>
                            <a:schemeClr val="dk1"/>
                          </a:solidFill>
                          <a:effectLst/>
                          <a:latin typeface="Montserrat" panose="00000500000000000000" pitchFamily="2" charset="0"/>
                          <a:ea typeface="+mn-ea"/>
                          <a:cs typeface="+mn-cs"/>
                        </a:rPr>
                        <a:t>[insert organization name]</a:t>
                      </a:r>
                      <a:r>
                        <a:rPr lang="en-US" sz="1300" kern="1200">
                          <a:solidFill>
                            <a:schemeClr val="dk1"/>
                          </a:solidFill>
                          <a:effectLst/>
                          <a:latin typeface="Montserrat" panose="00000500000000000000" pitchFamily="2" charset="0"/>
                          <a:ea typeface="+mn-ea"/>
                          <a:cs typeface="+mn-cs"/>
                        </a:rPr>
                        <a:t> thank you! </a:t>
                      </a:r>
                    </a:p>
                    <a:p>
                      <a:endParaRPr lang="en-US" sz="1300" kern="1200">
                        <a:solidFill>
                          <a:schemeClr val="dk1"/>
                        </a:solidFill>
                        <a:effectLst/>
                        <a:latin typeface="Montserrat" panose="00000500000000000000" pitchFamily="2" charset="0"/>
                        <a:ea typeface="+mn-ea"/>
                        <a:cs typeface="+mn-cs"/>
                      </a:endParaRPr>
                    </a:p>
                    <a:p>
                      <a:r>
                        <a:rPr lang="en-US" sz="1300" kern="1200">
                          <a:solidFill>
                            <a:schemeClr val="dk1"/>
                          </a:solidFill>
                          <a:effectLst/>
                          <a:latin typeface="Montserrat" panose="00000500000000000000" pitchFamily="2" charset="0"/>
                          <a:ea typeface="+mn-ea"/>
                          <a:cs typeface="+mn-cs"/>
                        </a:rPr>
                        <a:t>Learn more: </a:t>
                      </a:r>
                      <a:r>
                        <a:rPr lang="en-US" sz="1300" u="sng" kern="1200">
                          <a:solidFill>
                            <a:schemeClr val="dk1"/>
                          </a:solidFill>
                          <a:effectLst/>
                          <a:latin typeface="Montserrat" panose="00000500000000000000" pitchFamily="2" charset="0"/>
                          <a:ea typeface="+mn-ea"/>
                          <a:cs typeface="+mn-cs"/>
                          <a:hlinkClick r:id="rId2"/>
                        </a:rPr>
                        <a:t>https://flushsmart.org/</a:t>
                      </a:r>
                      <a:r>
                        <a:rPr lang="en-US" sz="1300" kern="1200">
                          <a:solidFill>
                            <a:schemeClr val="dk1"/>
                          </a:solidFill>
                          <a:effectLst/>
                          <a:latin typeface="Montserrat" panose="00000500000000000000" pitchFamily="2" charset="0"/>
                          <a:ea typeface="+mn-ea"/>
                          <a:cs typeface="+mn-cs"/>
                        </a:rPr>
                        <a:t> </a:t>
                      </a:r>
                    </a:p>
                    <a:p>
                      <a:r>
                        <a:rPr lang="en-US" sz="1300" kern="1200">
                          <a:solidFill>
                            <a:schemeClr val="dk1"/>
                          </a:solidFill>
                          <a:effectLst/>
                          <a:latin typeface="Montserrat" panose="00000500000000000000" pitchFamily="2" charset="0"/>
                          <a:ea typeface="+mn-ea"/>
                          <a:cs typeface="+mn-cs"/>
                        </a:rPr>
                        <a:t>  </a:t>
                      </a:r>
                    </a:p>
                    <a:p>
                      <a:r>
                        <a:rPr lang="en-US" sz="1300" b="1" i="0" kern="1200">
                          <a:solidFill>
                            <a:schemeClr val="accent3"/>
                          </a:solidFill>
                          <a:effectLst/>
                          <a:latin typeface="Montserrat SemiBold" panose="00000700000000000000" pitchFamily="2" charset="0"/>
                          <a:ea typeface="+mn-ea"/>
                          <a:cs typeface="+mn-cs"/>
                        </a:rPr>
                        <a:t>Copy for Facebook, LinkedIn, Instagram: </a:t>
                      </a:r>
                    </a:p>
                    <a:p>
                      <a:endParaRPr lang="en-US" sz="1300" b="1" i="0" kern="1200">
                        <a:solidFill>
                          <a:schemeClr val="accent3"/>
                        </a:solidFill>
                        <a:effectLst/>
                        <a:latin typeface="Montserrat SemiBold" panose="00000700000000000000" pitchFamily="2" charset="0"/>
                        <a:ea typeface="+mn-ea"/>
                        <a:cs typeface="+mn-cs"/>
                      </a:endParaRPr>
                    </a:p>
                    <a:p>
                      <a:r>
                        <a:rPr lang="en-US" sz="1300" kern="1200">
                          <a:solidFill>
                            <a:schemeClr val="dk1"/>
                          </a:solidFill>
                          <a:effectLst/>
                          <a:latin typeface="Montserrat" panose="00000500000000000000" pitchFamily="2" charset="0"/>
                          <a:ea typeface="+mn-ea"/>
                          <a:cs typeface="+mn-cs"/>
                        </a:rPr>
                        <a:t>#FlushSmart Month is here! The best way to celebrate? Always look for the Do Not Flush label before flushing anything. </a:t>
                      </a:r>
                    </a:p>
                    <a:p>
                      <a:r>
                        <a:rPr lang="en-US" sz="1300" kern="1200">
                          <a:solidFill>
                            <a:schemeClr val="dk1"/>
                          </a:solidFill>
                          <a:effectLst/>
                          <a:latin typeface="Montserrat" panose="00000500000000000000" pitchFamily="2" charset="0"/>
                          <a:ea typeface="+mn-ea"/>
                          <a:cs typeface="+mn-cs"/>
                        </a:rPr>
                        <a:t> </a:t>
                      </a:r>
                    </a:p>
                    <a:p>
                      <a:r>
                        <a:rPr lang="en-US" sz="1300" kern="1200">
                          <a:solidFill>
                            <a:schemeClr val="dk1"/>
                          </a:solidFill>
                          <a:effectLst/>
                          <a:latin typeface="Montserrat" panose="00000500000000000000" pitchFamily="2" charset="0"/>
                          <a:ea typeface="+mn-ea"/>
                          <a:cs typeface="+mn-cs"/>
                        </a:rPr>
                        <a:t>If you ever see that label, make sure you throw it in the trash after use, never the toilet. </a:t>
                      </a:r>
                    </a:p>
                    <a:p>
                      <a:endParaRPr lang="en-US" sz="1300" kern="1200">
                        <a:solidFill>
                          <a:schemeClr val="dk1"/>
                        </a:solidFill>
                        <a:effectLst/>
                        <a:latin typeface="Montserrat" panose="00000500000000000000" pitchFamily="2" charset="0"/>
                        <a:ea typeface="+mn-ea"/>
                        <a:cs typeface="+mn-cs"/>
                      </a:endParaRPr>
                    </a:p>
                    <a:p>
                      <a:r>
                        <a:rPr lang="en-US" sz="1300" kern="1200">
                          <a:solidFill>
                            <a:schemeClr val="dk1"/>
                          </a:solidFill>
                          <a:effectLst/>
                          <a:latin typeface="Montserrat" panose="00000500000000000000" pitchFamily="2" charset="0"/>
                          <a:ea typeface="+mn-ea"/>
                          <a:cs typeface="+mn-cs"/>
                        </a:rPr>
                        <a:t>All of us at </a:t>
                      </a:r>
                      <a:r>
                        <a:rPr lang="en-US" sz="1300" b="1" kern="1200">
                          <a:solidFill>
                            <a:schemeClr val="dk1"/>
                          </a:solidFill>
                          <a:effectLst/>
                          <a:latin typeface="Montserrat" panose="00000500000000000000" pitchFamily="2" charset="0"/>
                          <a:ea typeface="+mn-ea"/>
                          <a:cs typeface="+mn-cs"/>
                        </a:rPr>
                        <a:t>[insert organization name]</a:t>
                      </a:r>
                      <a:r>
                        <a:rPr lang="en-US" sz="1300" kern="1200">
                          <a:solidFill>
                            <a:schemeClr val="dk1"/>
                          </a:solidFill>
                          <a:effectLst/>
                          <a:latin typeface="Montserrat" panose="00000500000000000000" pitchFamily="2" charset="0"/>
                          <a:ea typeface="+mn-ea"/>
                          <a:cs typeface="+mn-cs"/>
                        </a:rPr>
                        <a:t> will thank you for it! </a:t>
                      </a:r>
                    </a:p>
                    <a:p>
                      <a:r>
                        <a:rPr lang="en-US" sz="1300" kern="1200">
                          <a:solidFill>
                            <a:schemeClr val="dk1"/>
                          </a:solidFill>
                          <a:effectLst/>
                          <a:latin typeface="Montserrat" panose="00000500000000000000" pitchFamily="2" charset="0"/>
                          <a:ea typeface="+mn-ea"/>
                          <a:cs typeface="+mn-cs"/>
                        </a:rPr>
                        <a:t>Learn more: </a:t>
                      </a:r>
                      <a:r>
                        <a:rPr lang="en-US" sz="1300" u="sng" kern="1200">
                          <a:solidFill>
                            <a:schemeClr val="dk1"/>
                          </a:solidFill>
                          <a:effectLst/>
                          <a:latin typeface="Montserrat" panose="00000500000000000000" pitchFamily="2" charset="0"/>
                          <a:ea typeface="+mn-ea"/>
                          <a:cs typeface="+mn-cs"/>
                          <a:hlinkClick r:id="rId2"/>
                        </a:rPr>
                        <a:t>https://flushsmart.org/</a:t>
                      </a:r>
                      <a:endParaRPr lang="en-US" sz="1300" u="sng" kern="1200">
                        <a:solidFill>
                          <a:schemeClr val="dk1"/>
                        </a:solidFill>
                        <a:effectLst/>
                        <a:latin typeface="Montserrat" panose="00000500000000000000" pitchFamily="2" charset="0"/>
                        <a:ea typeface="+mn-ea"/>
                        <a:cs typeface="+mn-cs"/>
                      </a:endParaRPr>
                    </a:p>
                    <a:p>
                      <a:r>
                        <a:rPr lang="en-US" sz="1300" u="sng" kern="1200">
                          <a:solidFill>
                            <a:schemeClr val="dk1"/>
                          </a:solidFill>
                          <a:effectLst/>
                          <a:latin typeface="Montserrat" panose="00000500000000000000" pitchFamily="2" charset="0"/>
                          <a:ea typeface="+mn-ea"/>
                          <a:cs typeface="+mn-cs"/>
                        </a:rPr>
                        <a:t> </a:t>
                      </a:r>
                      <a:endParaRPr lang="en-US" sz="1300">
                        <a:solidFill>
                          <a:schemeClr val="tx1"/>
                        </a:solidFill>
                        <a:latin typeface="Montserrat"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00" i="1" u="sng" kern="1200">
                          <a:solidFill>
                            <a:schemeClr val="dk1"/>
                          </a:solidFill>
                          <a:effectLst/>
                          <a:latin typeface="Montserrat" panose="00000500000000000000" pitchFamily="2" charset="0"/>
                          <a:ea typeface="+mn-ea"/>
                          <a:cs typeface="+mn-cs"/>
                          <a:hlinkClick r:id="rId3"/>
                        </a:rPr>
                        <a:t>Suggested Image</a:t>
                      </a:r>
                      <a:r>
                        <a:rPr lang="en-US" sz="1485" i="1" kern="1200">
                          <a:solidFill>
                            <a:schemeClr val="dk1"/>
                          </a:solidFill>
                          <a:effectLst/>
                          <a:latin typeface="+mn-lt"/>
                          <a:ea typeface="+mn-ea"/>
                          <a:cs typeface="+mn-cs"/>
                        </a:rPr>
                        <a:t>:</a:t>
                      </a:r>
                      <a:r>
                        <a:rPr lang="en-US" sz="1485" kern="1200">
                          <a:solidFill>
                            <a:schemeClr val="dk1"/>
                          </a:solidFill>
                          <a:effectLst/>
                          <a:latin typeface="+mn-lt"/>
                          <a:ea typeface="+mn-ea"/>
                          <a:cs typeface="+mn-cs"/>
                        </a:rPr>
                        <a:t>  </a:t>
                      </a:r>
                      <a:endParaRPr lang="en-US" sz="1300">
                        <a:solidFill>
                          <a:schemeClr val="tx1"/>
                        </a:solidFill>
                        <a:latin typeface="Montserrat"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422836"/>
                  </a:ext>
                </a:extLst>
              </a:tr>
            </a:tbl>
          </a:graphicData>
        </a:graphic>
      </p:graphicFrame>
      <p:pic>
        <p:nvPicPr>
          <p:cNvPr id="3" name="Picture 2">
            <a:extLst>
              <a:ext uri="{FF2B5EF4-FFF2-40B4-BE49-F238E27FC236}">
                <a16:creationId xmlns:a16="http://schemas.microsoft.com/office/drawing/2014/main" id="{76AF5DD1-CB24-9154-377F-73EE8E9D52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7325" y="2362200"/>
            <a:ext cx="1962150" cy="1981200"/>
          </a:xfrm>
          <a:prstGeom prst="rect">
            <a:avLst/>
          </a:prstGeom>
          <a:noFill/>
          <a:ln>
            <a:noFill/>
          </a:ln>
        </p:spPr>
      </p:pic>
    </p:spTree>
    <p:extLst>
      <p:ext uri="{BB962C8B-B14F-4D97-AF65-F5344CB8AC3E}">
        <p14:creationId xmlns:p14="http://schemas.microsoft.com/office/powerpoint/2010/main" val="3353585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D91DA-CF0E-18D0-CA8B-83B32D7C8A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B4D713-C49C-3863-B47B-ED643C5AAB96}"/>
              </a:ext>
            </a:extLst>
          </p:cNvPr>
          <p:cNvSpPr>
            <a:spLocks noGrp="1"/>
          </p:cNvSpPr>
          <p:nvPr>
            <p:ph type="title"/>
          </p:nvPr>
        </p:nvSpPr>
        <p:spPr/>
        <p:txBody>
          <a:bodyPr/>
          <a:lstStyle/>
          <a:p>
            <a:r>
              <a:rPr lang="en-US" sz="2800"/>
              <a:t>For wastewater and municipal/City entities</a:t>
            </a:r>
          </a:p>
        </p:txBody>
      </p:sp>
      <p:graphicFrame>
        <p:nvGraphicFramePr>
          <p:cNvPr id="7" name="Table 6">
            <a:extLst>
              <a:ext uri="{FF2B5EF4-FFF2-40B4-BE49-F238E27FC236}">
                <a16:creationId xmlns:a16="http://schemas.microsoft.com/office/drawing/2014/main" id="{6B9062D7-F4AB-75C9-1F7E-A20FCE853A0B}"/>
              </a:ext>
            </a:extLst>
          </p:cNvPr>
          <p:cNvGraphicFramePr>
            <a:graphicFrameLocks noGrp="1"/>
          </p:cNvGraphicFramePr>
          <p:nvPr>
            <p:extLst>
              <p:ext uri="{D42A27DB-BD31-4B8C-83A1-F6EECF244321}">
                <p14:modId xmlns:p14="http://schemas.microsoft.com/office/powerpoint/2010/main" val="1984053164"/>
              </p:ext>
            </p:extLst>
          </p:nvPr>
        </p:nvGraphicFramePr>
        <p:xfrm>
          <a:off x="840672" y="1681875"/>
          <a:ext cx="6091056" cy="6924606"/>
        </p:xfrm>
        <a:graphic>
          <a:graphicData uri="http://schemas.openxmlformats.org/drawingml/2006/table">
            <a:tbl>
              <a:tblPr firstRow="1" bandRow="1">
                <a:tableStyleId>{5C22544A-7EE6-4342-B048-85BDC9FD1C3A}</a:tableStyleId>
              </a:tblPr>
              <a:tblGrid>
                <a:gridCol w="3045528">
                  <a:extLst>
                    <a:ext uri="{9D8B030D-6E8A-4147-A177-3AD203B41FA5}">
                      <a16:colId xmlns:a16="http://schemas.microsoft.com/office/drawing/2014/main" val="2013613321"/>
                    </a:ext>
                  </a:extLst>
                </a:gridCol>
                <a:gridCol w="3045528">
                  <a:extLst>
                    <a:ext uri="{9D8B030D-6E8A-4147-A177-3AD203B41FA5}">
                      <a16:colId xmlns:a16="http://schemas.microsoft.com/office/drawing/2014/main" val="447585469"/>
                    </a:ext>
                  </a:extLst>
                </a:gridCol>
              </a:tblGrid>
              <a:tr h="295206">
                <a:tc>
                  <a:txBody>
                    <a:bodyPr/>
                    <a:lstStyle/>
                    <a:p>
                      <a:r>
                        <a:rPr lang="en-US" sz="1300">
                          <a:solidFill>
                            <a:schemeClr val="bg1"/>
                          </a:solidFill>
                          <a:latin typeface="Montserrat" panose="00000500000000000000" pitchFamily="2" charset="0"/>
                        </a:rPr>
                        <a:t>Copy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300">
                          <a:solidFill>
                            <a:schemeClr val="bg1"/>
                          </a:solidFill>
                          <a:latin typeface="Montserrat" panose="00000500000000000000" pitchFamily="2" charset="0"/>
                        </a:rPr>
                        <a:t>Asset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239025672"/>
                  </a:ext>
                </a:extLst>
              </a:tr>
              <a:tr h="2656389">
                <a:tc>
                  <a:txBody>
                    <a:bodyPr/>
                    <a:lstStyle/>
                    <a:p>
                      <a:r>
                        <a:rPr lang="en-US" sz="1300" b="1" i="0" kern="1200">
                          <a:solidFill>
                            <a:schemeClr val="accent3"/>
                          </a:solidFill>
                          <a:effectLst/>
                          <a:latin typeface="Montserrat SemiBold" panose="00000700000000000000" pitchFamily="2" charset="0"/>
                          <a:ea typeface="+mn-ea"/>
                          <a:cs typeface="+mn-cs"/>
                        </a:rPr>
                        <a:t>Copy for X: </a:t>
                      </a:r>
                    </a:p>
                    <a:p>
                      <a:endParaRPr lang="en-US" sz="1300" b="1" i="0" kern="1200">
                        <a:solidFill>
                          <a:schemeClr val="accent3"/>
                        </a:solidFill>
                        <a:effectLst/>
                        <a:latin typeface="Montserrat SemiBold" panose="00000700000000000000" pitchFamily="2" charset="0"/>
                        <a:ea typeface="+mn-ea"/>
                        <a:cs typeface="+mn-cs"/>
                      </a:endParaRPr>
                    </a:p>
                    <a:p>
                      <a:r>
                        <a:rPr lang="en-US" sz="1300" kern="1200">
                          <a:solidFill>
                            <a:schemeClr val="dk1"/>
                          </a:solidFill>
                          <a:effectLst/>
                          <a:latin typeface="Montserrat" panose="00000500000000000000" pitchFamily="2" charset="0"/>
                          <a:ea typeface="+mn-ea"/>
                          <a:cs typeface="+mn-cs"/>
                        </a:rPr>
                        <a:t>#FlushSmart Month fact: checking for the Do Not Flush symbol on wipes packaging can help protect our infrastructure &amp; save ratepayers up to $440M a year! Remember to always look at the label and only flush the flushable.</a:t>
                      </a:r>
                      <a:r>
                        <a:rPr lang="en-US" sz="1300" b="1" kern="1200">
                          <a:solidFill>
                            <a:schemeClr val="dk1"/>
                          </a:solidFill>
                          <a:effectLst/>
                          <a:latin typeface="Montserrat" panose="00000500000000000000" pitchFamily="2" charset="0"/>
                          <a:ea typeface="+mn-ea"/>
                          <a:cs typeface="+mn-cs"/>
                        </a:rPr>
                        <a:t> </a:t>
                      </a:r>
                      <a:r>
                        <a:rPr lang="en-US" sz="1300" u="sng" kern="1200">
                          <a:solidFill>
                            <a:schemeClr val="dk1"/>
                          </a:solidFill>
                          <a:effectLst/>
                          <a:latin typeface="Montserrat" panose="00000500000000000000" pitchFamily="2" charset="0"/>
                          <a:ea typeface="+mn-ea"/>
                          <a:cs typeface="+mn-cs"/>
                          <a:hlinkClick r:id="rId2"/>
                        </a:rPr>
                        <a:t>https://flushsmart.org/</a:t>
                      </a:r>
                      <a:r>
                        <a:rPr lang="en-US" sz="1300" kern="1200">
                          <a:solidFill>
                            <a:schemeClr val="dk1"/>
                          </a:solidFill>
                          <a:effectLst/>
                          <a:latin typeface="Montserrat" panose="00000500000000000000" pitchFamily="2" charset="0"/>
                          <a:ea typeface="+mn-ea"/>
                          <a:cs typeface="+mn-cs"/>
                        </a:rPr>
                        <a:t> </a:t>
                      </a:r>
                    </a:p>
                    <a:p>
                      <a:r>
                        <a:rPr lang="en-US" sz="1300" kern="1200">
                          <a:solidFill>
                            <a:schemeClr val="dk1"/>
                          </a:solidFill>
                          <a:effectLst/>
                          <a:latin typeface="Montserrat" panose="00000500000000000000" pitchFamily="2" charset="0"/>
                          <a:ea typeface="+mn-ea"/>
                          <a:cs typeface="+mn-cs"/>
                        </a:rPr>
                        <a:t> </a:t>
                      </a:r>
                    </a:p>
                    <a:p>
                      <a:r>
                        <a:rPr lang="en-US" sz="1300" b="1" i="0" kern="1200">
                          <a:solidFill>
                            <a:schemeClr val="accent3"/>
                          </a:solidFill>
                          <a:effectLst/>
                          <a:latin typeface="Montserrat SemiBold" panose="00000700000000000000" pitchFamily="2" charset="0"/>
                          <a:ea typeface="+mn-ea"/>
                          <a:cs typeface="+mn-cs"/>
                        </a:rPr>
                        <a:t>Copy for Facebook, LinkedIn, Instagram: </a:t>
                      </a:r>
                    </a:p>
                    <a:p>
                      <a:endParaRPr lang="en-US" sz="1300" b="1" i="0" kern="1200">
                        <a:solidFill>
                          <a:schemeClr val="accent3"/>
                        </a:solidFill>
                        <a:effectLst/>
                        <a:latin typeface="Montserrat SemiBold" panose="00000700000000000000" pitchFamily="2" charset="0"/>
                        <a:ea typeface="+mn-ea"/>
                        <a:cs typeface="+mn-cs"/>
                      </a:endParaRPr>
                    </a:p>
                    <a:p>
                      <a:r>
                        <a:rPr lang="en-US" sz="1300" kern="1200">
                          <a:solidFill>
                            <a:schemeClr val="dk1"/>
                          </a:solidFill>
                          <a:effectLst/>
                          <a:latin typeface="Montserrat" panose="00000500000000000000" pitchFamily="2" charset="0"/>
                          <a:ea typeface="+mn-ea"/>
                          <a:cs typeface="+mn-cs"/>
                        </a:rPr>
                        <a:t>For #FlushSmart Month we’re sharing the impact of responsible flushing with you – and it’s huge.  </a:t>
                      </a:r>
                    </a:p>
                    <a:p>
                      <a:endParaRPr lang="en-US" sz="1300" kern="1200">
                        <a:solidFill>
                          <a:schemeClr val="dk1"/>
                        </a:solidFill>
                        <a:effectLst/>
                        <a:latin typeface="Montserrat" panose="00000500000000000000" pitchFamily="2" charset="0"/>
                        <a:ea typeface="+mn-ea"/>
                        <a:cs typeface="+mn-cs"/>
                      </a:endParaRPr>
                    </a:p>
                    <a:p>
                      <a:r>
                        <a:rPr lang="en-US" sz="1300" kern="1200">
                          <a:solidFill>
                            <a:schemeClr val="dk1"/>
                          </a:solidFill>
                          <a:effectLst/>
                          <a:latin typeface="Montserrat" panose="00000500000000000000" pitchFamily="2" charset="0"/>
                          <a:ea typeface="+mn-ea"/>
                          <a:cs typeface="+mn-cs"/>
                        </a:rPr>
                        <a:t>Following the disposal instructions on wipes packaging by always checking for the Do Not Flush symbol can protect our infrastructure and save ratepayers up to $440 million annually! </a:t>
                      </a:r>
                    </a:p>
                    <a:p>
                      <a:r>
                        <a:rPr lang="en-US" sz="1300" kern="1200">
                          <a:solidFill>
                            <a:schemeClr val="dk1"/>
                          </a:solidFill>
                          <a:effectLst/>
                          <a:latin typeface="Montserrat" panose="00000500000000000000" pitchFamily="2" charset="0"/>
                          <a:ea typeface="+mn-ea"/>
                          <a:cs typeface="+mn-cs"/>
                        </a:rPr>
                        <a:t> </a:t>
                      </a:r>
                    </a:p>
                    <a:p>
                      <a:r>
                        <a:rPr lang="en-US" sz="1300" kern="1200">
                          <a:solidFill>
                            <a:schemeClr val="dk1"/>
                          </a:solidFill>
                          <a:effectLst/>
                          <a:latin typeface="Montserrat" panose="00000500000000000000" pitchFamily="2" charset="0"/>
                          <a:ea typeface="+mn-ea"/>
                          <a:cs typeface="+mn-cs"/>
                        </a:rPr>
                        <a:t>Help us at </a:t>
                      </a:r>
                      <a:r>
                        <a:rPr lang="en-US" sz="1300" b="1" kern="1200">
                          <a:solidFill>
                            <a:schemeClr val="dk1"/>
                          </a:solidFill>
                          <a:effectLst/>
                          <a:latin typeface="Montserrat" panose="00000500000000000000" pitchFamily="2" charset="0"/>
                          <a:ea typeface="+mn-ea"/>
                          <a:cs typeface="+mn-cs"/>
                        </a:rPr>
                        <a:t>[insert organization name]</a:t>
                      </a:r>
                      <a:r>
                        <a:rPr lang="en-US" sz="1300" kern="1200">
                          <a:solidFill>
                            <a:schemeClr val="dk1"/>
                          </a:solidFill>
                          <a:effectLst/>
                          <a:latin typeface="Montserrat" panose="00000500000000000000" pitchFamily="2" charset="0"/>
                          <a:ea typeface="+mn-ea"/>
                          <a:cs typeface="+mn-cs"/>
                        </a:rPr>
                        <a:t> help you  and only flush the flushable. </a:t>
                      </a:r>
                      <a:r>
                        <a:rPr lang="en-US" sz="1300" u="sng" kern="1200">
                          <a:solidFill>
                            <a:schemeClr val="dk1"/>
                          </a:solidFill>
                          <a:effectLst/>
                          <a:latin typeface="Montserrat" panose="00000500000000000000" pitchFamily="2" charset="0"/>
                          <a:ea typeface="+mn-ea"/>
                          <a:cs typeface="+mn-cs"/>
                          <a:hlinkClick r:id="rId2"/>
                        </a:rPr>
                        <a:t>https://flushsmart.org/</a:t>
                      </a:r>
                      <a:r>
                        <a:rPr lang="en-US" sz="1300" kern="1200">
                          <a:solidFill>
                            <a:schemeClr val="dk1"/>
                          </a:solidFill>
                          <a:effectLst/>
                          <a:latin typeface="Montserrat" panose="00000500000000000000" pitchFamily="2" charset="0"/>
                          <a:ea typeface="+mn-ea"/>
                          <a:cs typeface="+mn-cs"/>
                        </a:rPr>
                        <a:t> </a:t>
                      </a:r>
                    </a:p>
                    <a:p>
                      <a:endParaRPr lang="en-US" sz="1300">
                        <a:solidFill>
                          <a:schemeClr val="tx1"/>
                        </a:solidFill>
                        <a:latin typeface="Montserrat"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00" i="1" u="sng" kern="1200">
                          <a:solidFill>
                            <a:schemeClr val="dk1"/>
                          </a:solidFill>
                          <a:effectLst/>
                          <a:latin typeface="Montserrat" panose="00000500000000000000" pitchFamily="2" charset="0"/>
                          <a:ea typeface="+mn-ea"/>
                          <a:cs typeface="+mn-cs"/>
                          <a:hlinkClick r:id="rId3"/>
                        </a:rPr>
                        <a:t>Suggested Image</a:t>
                      </a:r>
                      <a:r>
                        <a:rPr lang="en-US" sz="1300" i="1" kern="1200">
                          <a:solidFill>
                            <a:schemeClr val="dk1"/>
                          </a:solidFill>
                          <a:effectLst/>
                          <a:latin typeface="Montserrat" panose="00000500000000000000" pitchFamily="2" charset="0"/>
                          <a:ea typeface="+mn-ea"/>
                          <a:cs typeface="+mn-cs"/>
                        </a:rPr>
                        <a:t>:</a:t>
                      </a:r>
                      <a:r>
                        <a:rPr lang="en-US" sz="1300" kern="1200">
                          <a:solidFill>
                            <a:schemeClr val="dk1"/>
                          </a:solidFill>
                          <a:effectLst/>
                          <a:latin typeface="Montserrat" panose="00000500000000000000" pitchFamily="2" charset="0"/>
                          <a:ea typeface="+mn-ea"/>
                          <a:cs typeface="+mn-cs"/>
                        </a:rPr>
                        <a:t>  </a:t>
                      </a:r>
                    </a:p>
                    <a:p>
                      <a:endParaRPr lang="en-US" sz="1300">
                        <a:solidFill>
                          <a:schemeClr val="tx1"/>
                        </a:solidFill>
                        <a:latin typeface="Montserrat"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422836"/>
                  </a:ext>
                </a:extLst>
              </a:tr>
            </a:tbl>
          </a:graphicData>
        </a:graphic>
      </p:graphicFrame>
      <p:pic>
        <p:nvPicPr>
          <p:cNvPr id="4" name="Picture 3">
            <a:extLst>
              <a:ext uri="{FF2B5EF4-FFF2-40B4-BE49-F238E27FC236}">
                <a16:creationId xmlns:a16="http://schemas.microsoft.com/office/drawing/2014/main" id="{94AB8644-8463-D36E-35B9-1ADFC79250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75100" y="2333625"/>
            <a:ext cx="2819400" cy="1581150"/>
          </a:xfrm>
          <a:prstGeom prst="rect">
            <a:avLst/>
          </a:prstGeom>
          <a:noFill/>
          <a:ln>
            <a:noFill/>
          </a:ln>
        </p:spPr>
      </p:pic>
    </p:spTree>
    <p:extLst>
      <p:ext uri="{BB962C8B-B14F-4D97-AF65-F5344CB8AC3E}">
        <p14:creationId xmlns:p14="http://schemas.microsoft.com/office/powerpoint/2010/main" val="2805914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6B38C-9D04-6362-EAAF-84E7FB6365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4CD289-14AF-1556-D152-B94FA573EC01}"/>
              </a:ext>
            </a:extLst>
          </p:cNvPr>
          <p:cNvSpPr>
            <a:spLocks noGrp="1"/>
          </p:cNvSpPr>
          <p:nvPr>
            <p:ph type="title"/>
          </p:nvPr>
        </p:nvSpPr>
        <p:spPr/>
        <p:txBody>
          <a:bodyPr/>
          <a:lstStyle/>
          <a:p>
            <a:r>
              <a:rPr lang="en-US" sz="2800"/>
              <a:t>For wastewater and municipal/City entities</a:t>
            </a:r>
          </a:p>
        </p:txBody>
      </p:sp>
      <p:graphicFrame>
        <p:nvGraphicFramePr>
          <p:cNvPr id="7" name="Table 6">
            <a:extLst>
              <a:ext uri="{FF2B5EF4-FFF2-40B4-BE49-F238E27FC236}">
                <a16:creationId xmlns:a16="http://schemas.microsoft.com/office/drawing/2014/main" id="{CA6CA38F-FF59-3DB0-F05F-C1834C5C3E48}"/>
              </a:ext>
            </a:extLst>
          </p:cNvPr>
          <p:cNvGraphicFramePr>
            <a:graphicFrameLocks noGrp="1"/>
          </p:cNvGraphicFramePr>
          <p:nvPr>
            <p:extLst>
              <p:ext uri="{D42A27DB-BD31-4B8C-83A1-F6EECF244321}">
                <p14:modId xmlns:p14="http://schemas.microsoft.com/office/powerpoint/2010/main" val="3403311232"/>
              </p:ext>
            </p:extLst>
          </p:nvPr>
        </p:nvGraphicFramePr>
        <p:xfrm>
          <a:off x="840672" y="1681875"/>
          <a:ext cx="6091056" cy="6726486"/>
        </p:xfrm>
        <a:graphic>
          <a:graphicData uri="http://schemas.openxmlformats.org/drawingml/2006/table">
            <a:tbl>
              <a:tblPr firstRow="1" bandRow="1">
                <a:tableStyleId>{5C22544A-7EE6-4342-B048-85BDC9FD1C3A}</a:tableStyleId>
              </a:tblPr>
              <a:tblGrid>
                <a:gridCol w="3045528">
                  <a:extLst>
                    <a:ext uri="{9D8B030D-6E8A-4147-A177-3AD203B41FA5}">
                      <a16:colId xmlns:a16="http://schemas.microsoft.com/office/drawing/2014/main" val="2013613321"/>
                    </a:ext>
                  </a:extLst>
                </a:gridCol>
                <a:gridCol w="3045528">
                  <a:extLst>
                    <a:ext uri="{9D8B030D-6E8A-4147-A177-3AD203B41FA5}">
                      <a16:colId xmlns:a16="http://schemas.microsoft.com/office/drawing/2014/main" val="447585469"/>
                    </a:ext>
                  </a:extLst>
                </a:gridCol>
              </a:tblGrid>
              <a:tr h="295206">
                <a:tc>
                  <a:txBody>
                    <a:bodyPr/>
                    <a:lstStyle/>
                    <a:p>
                      <a:r>
                        <a:rPr lang="en-US" sz="1300">
                          <a:solidFill>
                            <a:schemeClr val="bg1"/>
                          </a:solidFill>
                          <a:latin typeface="Montserrat" panose="00000500000000000000" pitchFamily="2" charset="0"/>
                        </a:rPr>
                        <a:t>Copy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300">
                          <a:solidFill>
                            <a:schemeClr val="bg1"/>
                          </a:solidFill>
                          <a:latin typeface="Montserrat" panose="00000500000000000000" pitchFamily="2" charset="0"/>
                        </a:rPr>
                        <a:t>Asset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239025672"/>
                  </a:ext>
                </a:extLst>
              </a:tr>
              <a:tr h="2656389">
                <a:tc>
                  <a:txBody>
                    <a:bodyPr/>
                    <a:lstStyle/>
                    <a:p>
                      <a:r>
                        <a:rPr lang="en-US" sz="1300" b="1" i="0" kern="1200">
                          <a:solidFill>
                            <a:schemeClr val="accent3"/>
                          </a:solidFill>
                          <a:effectLst/>
                          <a:latin typeface="Montserrat SemiBold" panose="00000700000000000000" pitchFamily="2" charset="0"/>
                          <a:ea typeface="+mn-ea"/>
                          <a:cs typeface="+mn-cs"/>
                        </a:rPr>
                        <a:t>Copy for X: </a:t>
                      </a:r>
                    </a:p>
                    <a:p>
                      <a:endParaRPr lang="en-US" sz="1300" b="1" i="0" kern="1200">
                        <a:solidFill>
                          <a:schemeClr val="accent3"/>
                        </a:solidFill>
                        <a:effectLst/>
                        <a:latin typeface="Montserrat SemiBold" panose="00000700000000000000" pitchFamily="2" charset="0"/>
                        <a:ea typeface="+mn-ea"/>
                        <a:cs typeface="+mn-cs"/>
                      </a:endParaRPr>
                    </a:p>
                    <a:p>
                      <a:r>
                        <a:rPr lang="en-US" sz="1300" kern="1200">
                          <a:solidFill>
                            <a:schemeClr val="dk1"/>
                          </a:solidFill>
                          <a:effectLst/>
                          <a:latin typeface="Montserrat" panose="00000500000000000000" pitchFamily="2" charset="0"/>
                          <a:ea typeface="+mn-ea"/>
                          <a:cs typeface="+mn-cs"/>
                        </a:rPr>
                        <a:t>It's #FlushSmart Month and we need your help! Responsible flushing is just 2 steps: </a:t>
                      </a:r>
                    </a:p>
                    <a:p>
                      <a:r>
                        <a:rPr lang="en-US" sz="1300" kern="1200">
                          <a:solidFill>
                            <a:schemeClr val="dk1"/>
                          </a:solidFill>
                          <a:effectLst/>
                          <a:latin typeface="Montserrat" panose="00000500000000000000" pitchFamily="2" charset="0"/>
                          <a:ea typeface="+mn-ea"/>
                          <a:cs typeface="+mn-cs"/>
                        </a:rPr>
                        <a:t>🧻Check wipes packaging for disposal instructions and the Do Not Flush symbol  </a:t>
                      </a:r>
                    </a:p>
                    <a:p>
                      <a:r>
                        <a:rPr lang="en-US" sz="1300" kern="1200">
                          <a:solidFill>
                            <a:schemeClr val="dk1"/>
                          </a:solidFill>
                          <a:effectLst/>
                          <a:latin typeface="Montserrat" panose="00000500000000000000" pitchFamily="2" charset="0"/>
                          <a:ea typeface="+mn-ea"/>
                          <a:cs typeface="+mn-cs"/>
                        </a:rPr>
                        <a:t>🧻Follow those instructions </a:t>
                      </a:r>
                    </a:p>
                    <a:p>
                      <a:r>
                        <a:rPr lang="en-US" sz="1300" kern="1200">
                          <a:solidFill>
                            <a:schemeClr val="dk1"/>
                          </a:solidFill>
                          <a:effectLst/>
                          <a:latin typeface="Montserrat" panose="00000500000000000000" pitchFamily="2" charset="0"/>
                          <a:ea typeface="+mn-ea"/>
                          <a:cs typeface="+mn-cs"/>
                        </a:rPr>
                        <a:t>Small actions can make a big impact in</a:t>
                      </a:r>
                      <a:r>
                        <a:rPr lang="en-US" sz="1300" b="1" kern="1200">
                          <a:solidFill>
                            <a:schemeClr val="dk1"/>
                          </a:solidFill>
                          <a:effectLst/>
                          <a:latin typeface="Montserrat" panose="00000500000000000000" pitchFamily="2" charset="0"/>
                          <a:ea typeface="+mn-ea"/>
                          <a:cs typeface="+mn-cs"/>
                        </a:rPr>
                        <a:t> [city/region]</a:t>
                      </a:r>
                      <a:r>
                        <a:rPr lang="en-US" sz="1300" kern="1200">
                          <a:solidFill>
                            <a:schemeClr val="dk1"/>
                          </a:solidFill>
                          <a:effectLst/>
                          <a:latin typeface="Montserrat" panose="00000500000000000000" pitchFamily="2" charset="0"/>
                          <a:ea typeface="+mn-ea"/>
                          <a:cs typeface="+mn-cs"/>
                        </a:rPr>
                        <a:t>! </a:t>
                      </a:r>
                      <a:r>
                        <a:rPr lang="en-US" sz="1300" u="sng" kern="1200">
                          <a:solidFill>
                            <a:schemeClr val="dk1"/>
                          </a:solidFill>
                          <a:effectLst/>
                          <a:latin typeface="Montserrat" panose="00000500000000000000" pitchFamily="2" charset="0"/>
                          <a:ea typeface="+mn-ea"/>
                          <a:cs typeface="+mn-cs"/>
                          <a:hlinkClick r:id="rId2"/>
                        </a:rPr>
                        <a:t>https://flushsmart.org/</a:t>
                      </a:r>
                      <a:r>
                        <a:rPr lang="en-US" sz="1300" kern="1200">
                          <a:solidFill>
                            <a:schemeClr val="dk1"/>
                          </a:solidFill>
                          <a:effectLst/>
                          <a:latin typeface="Montserrat" panose="00000500000000000000" pitchFamily="2" charset="0"/>
                          <a:ea typeface="+mn-ea"/>
                          <a:cs typeface="+mn-cs"/>
                        </a:rPr>
                        <a:t> </a:t>
                      </a:r>
                    </a:p>
                    <a:p>
                      <a:r>
                        <a:rPr lang="en-US" sz="1300" kern="1200">
                          <a:solidFill>
                            <a:schemeClr val="dk1"/>
                          </a:solidFill>
                          <a:effectLst/>
                          <a:latin typeface="Montserrat" panose="00000500000000000000" pitchFamily="2" charset="0"/>
                          <a:ea typeface="+mn-ea"/>
                          <a:cs typeface="+mn-cs"/>
                        </a:rPr>
                        <a:t> </a:t>
                      </a:r>
                    </a:p>
                    <a:p>
                      <a:r>
                        <a:rPr lang="en-US" sz="1300" b="1" i="0" kern="1200">
                          <a:solidFill>
                            <a:schemeClr val="accent3"/>
                          </a:solidFill>
                          <a:effectLst/>
                          <a:latin typeface="Montserrat SemiBold" panose="00000700000000000000" pitchFamily="2" charset="0"/>
                          <a:ea typeface="+mn-ea"/>
                          <a:cs typeface="+mn-cs"/>
                        </a:rPr>
                        <a:t>Copy for Facebook, LinkedIn, Instagram: </a:t>
                      </a:r>
                    </a:p>
                    <a:p>
                      <a:endParaRPr lang="en-US" sz="1300" b="1" i="0" kern="1200">
                        <a:solidFill>
                          <a:schemeClr val="accent3"/>
                        </a:solidFill>
                        <a:effectLst/>
                        <a:latin typeface="Montserrat SemiBold" panose="00000700000000000000" pitchFamily="2" charset="0"/>
                        <a:ea typeface="+mn-ea"/>
                        <a:cs typeface="+mn-cs"/>
                      </a:endParaRPr>
                    </a:p>
                    <a:p>
                      <a:r>
                        <a:rPr lang="en-US" sz="1300" kern="1200">
                          <a:solidFill>
                            <a:schemeClr val="dk1"/>
                          </a:solidFill>
                          <a:effectLst/>
                          <a:latin typeface="Montserrat" panose="00000500000000000000" pitchFamily="2" charset="0"/>
                          <a:ea typeface="+mn-ea"/>
                          <a:cs typeface="+mn-cs"/>
                        </a:rPr>
                        <a:t>It’s #FlushSmart Month and we, at </a:t>
                      </a:r>
                      <a:r>
                        <a:rPr lang="en-US" sz="1300" b="1" kern="1200">
                          <a:solidFill>
                            <a:schemeClr val="dk1"/>
                          </a:solidFill>
                          <a:effectLst/>
                          <a:latin typeface="Montserrat" panose="00000500000000000000" pitchFamily="2" charset="0"/>
                          <a:ea typeface="+mn-ea"/>
                          <a:cs typeface="+mn-cs"/>
                        </a:rPr>
                        <a:t>[insert organization name]</a:t>
                      </a:r>
                      <a:r>
                        <a:rPr lang="en-US" sz="1300" kern="1200">
                          <a:solidFill>
                            <a:schemeClr val="dk1"/>
                          </a:solidFill>
                          <a:effectLst/>
                          <a:latin typeface="Montserrat" panose="00000500000000000000" pitchFamily="2" charset="0"/>
                          <a:ea typeface="+mn-ea"/>
                          <a:cs typeface="+mn-cs"/>
                        </a:rPr>
                        <a:t>, want your help! This month is all about practicing responsible flushing. </a:t>
                      </a:r>
                    </a:p>
                    <a:p>
                      <a:endParaRPr lang="en-US" sz="1300" kern="1200">
                        <a:solidFill>
                          <a:schemeClr val="dk1"/>
                        </a:solidFill>
                        <a:effectLst/>
                        <a:latin typeface="Montserrat" panose="00000500000000000000" pitchFamily="2" charset="0"/>
                        <a:ea typeface="+mn-ea"/>
                        <a:cs typeface="+mn-cs"/>
                      </a:endParaRPr>
                    </a:p>
                    <a:p>
                      <a:r>
                        <a:rPr lang="en-US" sz="1300" kern="1200">
                          <a:solidFill>
                            <a:schemeClr val="dk1"/>
                          </a:solidFill>
                          <a:effectLst/>
                          <a:latin typeface="Montserrat" panose="00000500000000000000" pitchFamily="2" charset="0"/>
                          <a:ea typeface="+mn-ea"/>
                          <a:cs typeface="+mn-cs"/>
                        </a:rPr>
                        <a:t>It’s only two easy steps: </a:t>
                      </a:r>
                    </a:p>
                    <a:p>
                      <a:r>
                        <a:rPr lang="en-US" sz="1300" kern="1200">
                          <a:solidFill>
                            <a:schemeClr val="dk1"/>
                          </a:solidFill>
                          <a:effectLst/>
                          <a:latin typeface="Montserrat" panose="00000500000000000000" pitchFamily="2" charset="0"/>
                          <a:ea typeface="+mn-ea"/>
                          <a:cs typeface="+mn-cs"/>
                        </a:rPr>
                        <a:t>🧻 Check wipes packaging label for disposal instructions, like the Do Not Flush symbol </a:t>
                      </a:r>
                    </a:p>
                    <a:p>
                      <a:r>
                        <a:rPr lang="en-US" sz="1300" kern="1200">
                          <a:solidFill>
                            <a:schemeClr val="dk1"/>
                          </a:solidFill>
                          <a:effectLst/>
                          <a:latin typeface="Montserrat" panose="00000500000000000000" pitchFamily="2" charset="0"/>
                          <a:ea typeface="+mn-ea"/>
                          <a:cs typeface="+mn-cs"/>
                        </a:rPr>
                        <a:t>🧻 Follow those instructions </a:t>
                      </a:r>
                    </a:p>
                    <a:p>
                      <a:endParaRPr lang="en-US" sz="1300" kern="1200">
                        <a:solidFill>
                          <a:schemeClr val="dk1"/>
                        </a:solidFill>
                        <a:effectLst/>
                        <a:latin typeface="Montserrat" panose="00000500000000000000" pitchFamily="2" charset="0"/>
                        <a:ea typeface="+mn-ea"/>
                        <a:cs typeface="+mn-cs"/>
                      </a:endParaRPr>
                    </a:p>
                    <a:p>
                      <a:r>
                        <a:rPr lang="en-US" sz="1300" kern="1200">
                          <a:solidFill>
                            <a:schemeClr val="dk1"/>
                          </a:solidFill>
                          <a:effectLst/>
                          <a:latin typeface="Montserrat" panose="00000500000000000000" pitchFamily="2" charset="0"/>
                          <a:ea typeface="+mn-ea"/>
                          <a:cs typeface="+mn-cs"/>
                        </a:rPr>
                        <a:t>Those small actions help keep </a:t>
                      </a:r>
                      <a:r>
                        <a:rPr lang="en-US" sz="1300" b="1" kern="1200">
                          <a:solidFill>
                            <a:schemeClr val="dk1"/>
                          </a:solidFill>
                          <a:effectLst/>
                          <a:latin typeface="Montserrat" panose="00000500000000000000" pitchFamily="2" charset="0"/>
                          <a:ea typeface="+mn-ea"/>
                          <a:cs typeface="+mn-cs"/>
                        </a:rPr>
                        <a:t>[city/region]</a:t>
                      </a:r>
                      <a:r>
                        <a:rPr lang="en-US" sz="1300" kern="1200">
                          <a:solidFill>
                            <a:schemeClr val="dk1"/>
                          </a:solidFill>
                          <a:effectLst/>
                          <a:latin typeface="Montserrat" panose="00000500000000000000" pitchFamily="2" charset="0"/>
                          <a:ea typeface="+mn-ea"/>
                          <a:cs typeface="+mn-cs"/>
                        </a:rPr>
                        <a:t>’s plumbing running smoothly and the community healthy. </a:t>
                      </a:r>
                      <a:r>
                        <a:rPr lang="en-US" sz="1300" u="sng" kern="1200">
                          <a:solidFill>
                            <a:schemeClr val="dk1"/>
                          </a:solidFill>
                          <a:effectLst/>
                          <a:latin typeface="Montserrat" panose="00000500000000000000" pitchFamily="2" charset="0"/>
                          <a:ea typeface="+mn-ea"/>
                          <a:cs typeface="+mn-cs"/>
                          <a:hlinkClick r:id="rId2"/>
                        </a:rPr>
                        <a:t>https://flushsmart.org/</a:t>
                      </a:r>
                      <a:r>
                        <a:rPr lang="en-US" sz="1300" kern="1200">
                          <a:solidFill>
                            <a:schemeClr val="dk1"/>
                          </a:solidFill>
                          <a:effectLst/>
                          <a:latin typeface="Montserrat" panose="00000500000000000000" pitchFamily="2" charset="0"/>
                          <a:ea typeface="+mn-ea"/>
                          <a:cs typeface="+mn-cs"/>
                        </a:rPr>
                        <a:t> </a:t>
                      </a:r>
                    </a:p>
                    <a:p>
                      <a:endParaRPr lang="en-US" sz="1300">
                        <a:solidFill>
                          <a:schemeClr val="tx1"/>
                        </a:solidFill>
                        <a:latin typeface="Montserrat"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00" i="1" u="sng" kern="1200">
                          <a:solidFill>
                            <a:schemeClr val="dk1"/>
                          </a:solidFill>
                          <a:effectLst/>
                          <a:latin typeface="Montserrat" panose="00000500000000000000" pitchFamily="2" charset="0"/>
                          <a:ea typeface="+mn-ea"/>
                          <a:cs typeface="+mn-cs"/>
                          <a:hlinkClick r:id="rId3"/>
                        </a:rPr>
                        <a:t>Suggested Image</a:t>
                      </a:r>
                      <a:r>
                        <a:rPr lang="en-US" sz="1300" i="1" kern="1200">
                          <a:solidFill>
                            <a:schemeClr val="dk1"/>
                          </a:solidFill>
                          <a:effectLst/>
                          <a:latin typeface="Montserrat" panose="00000500000000000000" pitchFamily="2" charset="0"/>
                          <a:ea typeface="+mn-ea"/>
                          <a:cs typeface="+mn-cs"/>
                        </a:rPr>
                        <a:t>: </a:t>
                      </a:r>
                      <a:r>
                        <a:rPr lang="en-US" sz="1300" kern="1200">
                          <a:solidFill>
                            <a:schemeClr val="dk1"/>
                          </a:solidFill>
                          <a:effectLst/>
                          <a:latin typeface="Montserrat" panose="00000500000000000000" pitchFamily="2" charset="0"/>
                          <a:ea typeface="+mn-ea"/>
                          <a:cs typeface="+mn-cs"/>
                        </a:rPr>
                        <a:t> </a:t>
                      </a:r>
                    </a:p>
                    <a:p>
                      <a:endParaRPr lang="en-US" sz="1300">
                        <a:solidFill>
                          <a:schemeClr val="tx1"/>
                        </a:solidFill>
                        <a:latin typeface="Montserrat"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422836"/>
                  </a:ext>
                </a:extLst>
              </a:tr>
            </a:tbl>
          </a:graphicData>
        </a:graphic>
      </p:graphicFrame>
      <p:pic>
        <p:nvPicPr>
          <p:cNvPr id="5" name="Picture 4">
            <a:extLst>
              <a:ext uri="{FF2B5EF4-FFF2-40B4-BE49-F238E27FC236}">
                <a16:creationId xmlns:a16="http://schemas.microsoft.com/office/drawing/2014/main" id="{BDF1F5D1-9884-C2C8-720C-DA8FC6E5E5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05275" y="2393950"/>
            <a:ext cx="2457450" cy="2476500"/>
          </a:xfrm>
          <a:prstGeom prst="rect">
            <a:avLst/>
          </a:prstGeom>
          <a:noFill/>
          <a:ln>
            <a:noFill/>
          </a:ln>
        </p:spPr>
      </p:pic>
    </p:spTree>
    <p:extLst>
      <p:ext uri="{BB962C8B-B14F-4D97-AF65-F5344CB8AC3E}">
        <p14:creationId xmlns:p14="http://schemas.microsoft.com/office/powerpoint/2010/main" val="1011107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A7EE8-6280-F463-79B4-19C709EADF1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0F154DF-545D-1288-3BD4-D0E6AF9A260C}"/>
              </a:ext>
            </a:extLst>
          </p:cNvPr>
          <p:cNvSpPr>
            <a:spLocks noGrp="1" noRot="1" noMove="1" noResize="1" noEditPoints="1" noAdjustHandles="1" noChangeArrowheads="1" noChangeShapeType="1"/>
          </p:cNvSpPr>
          <p:nvPr/>
        </p:nvSpPr>
        <p:spPr>
          <a:xfrm>
            <a:off x="476250" y="8769927"/>
            <a:ext cx="6810375" cy="840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6A2FC2-EB6F-A066-FB8B-2BB9678F7565}"/>
              </a:ext>
            </a:extLst>
          </p:cNvPr>
          <p:cNvSpPr>
            <a:spLocks noGrp="1"/>
          </p:cNvSpPr>
          <p:nvPr>
            <p:ph type="title"/>
          </p:nvPr>
        </p:nvSpPr>
        <p:spPr/>
        <p:txBody>
          <a:bodyPr/>
          <a:lstStyle/>
          <a:p>
            <a:r>
              <a:rPr lang="en-US" sz="2800"/>
              <a:t>For Brands and Non-Profits</a:t>
            </a:r>
          </a:p>
        </p:txBody>
      </p:sp>
      <p:graphicFrame>
        <p:nvGraphicFramePr>
          <p:cNvPr id="7" name="Table 6">
            <a:extLst>
              <a:ext uri="{FF2B5EF4-FFF2-40B4-BE49-F238E27FC236}">
                <a16:creationId xmlns:a16="http://schemas.microsoft.com/office/drawing/2014/main" id="{C88BC628-BBA6-EA30-E591-40B6CC95E4DD}"/>
              </a:ext>
            </a:extLst>
          </p:cNvPr>
          <p:cNvGraphicFramePr>
            <a:graphicFrameLocks noGrp="1"/>
          </p:cNvGraphicFramePr>
          <p:nvPr>
            <p:extLst>
              <p:ext uri="{D42A27DB-BD31-4B8C-83A1-F6EECF244321}">
                <p14:modId xmlns:p14="http://schemas.microsoft.com/office/powerpoint/2010/main" val="4070758730"/>
              </p:ext>
            </p:extLst>
          </p:nvPr>
        </p:nvGraphicFramePr>
        <p:xfrm>
          <a:off x="840672" y="1681875"/>
          <a:ext cx="6117338" cy="7412286"/>
        </p:xfrm>
        <a:graphic>
          <a:graphicData uri="http://schemas.openxmlformats.org/drawingml/2006/table">
            <a:tbl>
              <a:tblPr firstRow="1" bandRow="1">
                <a:tableStyleId>{5C22544A-7EE6-4342-B048-85BDC9FD1C3A}</a:tableStyleId>
              </a:tblPr>
              <a:tblGrid>
                <a:gridCol w="6117338">
                  <a:extLst>
                    <a:ext uri="{9D8B030D-6E8A-4147-A177-3AD203B41FA5}">
                      <a16:colId xmlns:a16="http://schemas.microsoft.com/office/drawing/2014/main" val="2013613321"/>
                    </a:ext>
                  </a:extLst>
                </a:gridCol>
              </a:tblGrid>
              <a:tr h="295206">
                <a:tc>
                  <a:txBody>
                    <a:bodyPr/>
                    <a:lstStyle/>
                    <a:p>
                      <a:r>
                        <a:rPr lang="en-US" sz="1300">
                          <a:solidFill>
                            <a:schemeClr val="bg1"/>
                          </a:solidFill>
                          <a:latin typeface="Montserrat" panose="00000500000000000000" pitchFamily="2" charset="0"/>
                        </a:rPr>
                        <a:t>Copy - </a:t>
                      </a:r>
                      <a:r>
                        <a:rPr lang="en-US" sz="1300" b="1" i="1" kern="1200">
                          <a:solidFill>
                            <a:schemeClr val="bg1"/>
                          </a:solidFill>
                          <a:effectLst/>
                          <a:latin typeface="Montserrat" panose="00000500000000000000" pitchFamily="2" charset="0"/>
                          <a:ea typeface="+mn-ea"/>
                          <a:cs typeface="+mn-cs"/>
                        </a:rPr>
                        <a:t>Companies with flushable products</a:t>
                      </a:r>
                      <a:r>
                        <a:rPr lang="en-US" sz="1300" b="1" kern="1200">
                          <a:solidFill>
                            <a:schemeClr val="bg1"/>
                          </a:solidFill>
                          <a:effectLst/>
                          <a:latin typeface="Montserrat" panose="00000500000000000000" pitchFamily="2" charset="0"/>
                          <a:ea typeface="+mn-ea"/>
                          <a:cs typeface="+mn-cs"/>
                        </a:rPr>
                        <a:t> </a:t>
                      </a:r>
                      <a:endParaRPr lang="en-US" sz="1300">
                        <a:solidFill>
                          <a:schemeClr val="bg1"/>
                        </a:solidFill>
                        <a:latin typeface="Montserrat"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6C44"/>
                    </a:solidFill>
                  </a:tcPr>
                </a:tc>
                <a:extLst>
                  <a:ext uri="{0D108BD9-81ED-4DB2-BD59-A6C34878D82A}">
                    <a16:rowId xmlns:a16="http://schemas.microsoft.com/office/drawing/2014/main" val="1239025672"/>
                  </a:ext>
                </a:extLst>
              </a:tr>
              <a:tr h="2104866">
                <a:tc>
                  <a:txBody>
                    <a:bodyPr/>
                    <a:lstStyle/>
                    <a:p>
                      <a:r>
                        <a:rPr lang="en-US" sz="1300" b="1" i="0" kern="1200">
                          <a:solidFill>
                            <a:schemeClr val="accent3"/>
                          </a:solidFill>
                          <a:effectLst/>
                          <a:latin typeface="Montserrat SemiBold" panose="00000700000000000000" pitchFamily="2" charset="0"/>
                          <a:ea typeface="+mn-ea"/>
                          <a:cs typeface="+mn-cs"/>
                        </a:rPr>
                        <a:t>Copy for X: </a:t>
                      </a:r>
                    </a:p>
                    <a:p>
                      <a:r>
                        <a:rPr lang="en-US" sz="1300" kern="1200">
                          <a:solidFill>
                            <a:schemeClr val="dk1"/>
                          </a:solidFill>
                          <a:effectLst/>
                          <a:latin typeface="Montserrat" panose="00000500000000000000" pitchFamily="2" charset="0"/>
                          <a:ea typeface="+mn-ea"/>
                          <a:cs typeface="+mn-cs"/>
                        </a:rPr>
                        <a:t>In partnership with @FlushSmart, we celebrate #FlushSmart Month every July. Responsible flushing is important to us - it’s why we’ve made it clear our wipes are flushable. To learn more about </a:t>
                      </a:r>
                      <a:r>
                        <a:rPr lang="en-US" sz="1300" kern="1200" err="1">
                          <a:solidFill>
                            <a:schemeClr val="dk1"/>
                          </a:solidFill>
                          <a:effectLst/>
                          <a:latin typeface="Montserrat" panose="00000500000000000000" pitchFamily="2" charset="0"/>
                          <a:ea typeface="+mn-ea"/>
                          <a:cs typeface="+mn-cs"/>
                        </a:rPr>
                        <a:t>flushability</a:t>
                      </a:r>
                      <a:r>
                        <a:rPr lang="en-US" sz="1300" kern="1200">
                          <a:solidFill>
                            <a:schemeClr val="dk1"/>
                          </a:solidFill>
                          <a:effectLst/>
                          <a:latin typeface="Montserrat" panose="00000500000000000000" pitchFamily="2" charset="0"/>
                          <a:ea typeface="+mn-ea"/>
                          <a:cs typeface="+mn-cs"/>
                        </a:rPr>
                        <a:t>, check out </a:t>
                      </a:r>
                      <a:r>
                        <a:rPr lang="en-US" sz="1300" u="sng" kern="1200">
                          <a:solidFill>
                            <a:schemeClr val="dk1"/>
                          </a:solidFill>
                          <a:effectLst/>
                          <a:latin typeface="Montserrat" panose="00000500000000000000" pitchFamily="2" charset="0"/>
                          <a:ea typeface="+mn-ea"/>
                          <a:cs typeface="+mn-cs"/>
                          <a:hlinkClick r:id="rId2"/>
                        </a:rPr>
                        <a:t>flushsmart.org</a:t>
                      </a:r>
                      <a:r>
                        <a:rPr lang="en-US" sz="1300" kern="1200">
                          <a:solidFill>
                            <a:schemeClr val="dk1"/>
                          </a:solidFill>
                          <a:effectLst/>
                          <a:latin typeface="Montserrat" panose="00000500000000000000" pitchFamily="2" charset="0"/>
                          <a:ea typeface="+mn-ea"/>
                          <a:cs typeface="+mn-cs"/>
                        </a:rPr>
                        <a:t>. </a:t>
                      </a:r>
                    </a:p>
                    <a:p>
                      <a:endParaRPr lang="en-US" sz="1300" kern="1200">
                        <a:solidFill>
                          <a:schemeClr val="dk1"/>
                        </a:solidFill>
                        <a:effectLst/>
                        <a:latin typeface="Montserrat" panose="00000500000000000000" pitchFamily="2" charset="0"/>
                        <a:ea typeface="+mn-ea"/>
                        <a:cs typeface="+mn-cs"/>
                      </a:endParaRPr>
                    </a:p>
                    <a:p>
                      <a:r>
                        <a:rPr lang="en-US" sz="1300" b="1" i="0" kern="1200">
                          <a:solidFill>
                            <a:schemeClr val="accent3"/>
                          </a:solidFill>
                          <a:effectLst/>
                          <a:latin typeface="Montserrat SemiBold" panose="00000700000000000000" pitchFamily="2" charset="0"/>
                          <a:ea typeface="+mn-ea"/>
                          <a:cs typeface="+mn-cs"/>
                        </a:rPr>
                        <a:t>Copy for Facebook, LinkedIn, Instagram: </a:t>
                      </a:r>
                    </a:p>
                    <a:p>
                      <a:r>
                        <a:rPr lang="en-US" sz="1300" kern="1200">
                          <a:solidFill>
                            <a:schemeClr val="dk1"/>
                          </a:solidFill>
                          <a:effectLst/>
                          <a:latin typeface="Montserrat" panose="00000500000000000000" pitchFamily="2" charset="0"/>
                          <a:ea typeface="+mn-ea"/>
                          <a:cs typeface="+mn-cs"/>
                        </a:rPr>
                        <a:t>Every July we celebrate #FlushSmart Month, an initiative started by our partners at the @Responsible Flushing Alliance. </a:t>
                      </a:r>
                    </a:p>
                    <a:p>
                      <a:endParaRPr lang="en-US" sz="1300" kern="1200">
                        <a:solidFill>
                          <a:schemeClr val="dk1"/>
                        </a:solidFill>
                        <a:effectLst/>
                        <a:latin typeface="Montserrat" panose="00000500000000000000" pitchFamily="2" charset="0"/>
                        <a:ea typeface="+mn-ea"/>
                        <a:cs typeface="+mn-cs"/>
                      </a:endParaRPr>
                    </a:p>
                    <a:p>
                      <a:r>
                        <a:rPr lang="en-US" sz="1300" kern="1200">
                          <a:solidFill>
                            <a:schemeClr val="dk1"/>
                          </a:solidFill>
                          <a:effectLst/>
                          <a:latin typeface="Montserrat" panose="00000500000000000000" pitchFamily="2" charset="0"/>
                          <a:ea typeface="+mn-ea"/>
                          <a:cs typeface="+mn-cs"/>
                        </a:rPr>
                        <a:t>We care deeply about our customers and the products we provide. We take care to ensure our products make disposal instructions clear. </a:t>
                      </a:r>
                    </a:p>
                    <a:p>
                      <a:r>
                        <a:rPr lang="en-US" sz="1300" kern="1200">
                          <a:solidFill>
                            <a:schemeClr val="dk1"/>
                          </a:solidFill>
                          <a:effectLst/>
                          <a:latin typeface="Montserrat" panose="00000500000000000000" pitchFamily="2" charset="0"/>
                          <a:ea typeface="+mn-ea"/>
                          <a:cs typeface="+mn-cs"/>
                        </a:rPr>
                        <a:t> </a:t>
                      </a:r>
                    </a:p>
                    <a:p>
                      <a:r>
                        <a:rPr lang="en-US" sz="1300" kern="1200">
                          <a:solidFill>
                            <a:schemeClr val="dk1"/>
                          </a:solidFill>
                          <a:effectLst/>
                          <a:latin typeface="Montserrat" panose="00000500000000000000" pitchFamily="2" charset="0"/>
                          <a:ea typeface="+mn-ea"/>
                          <a:cs typeface="+mn-cs"/>
                        </a:rPr>
                        <a:t>You can trust the flushable label as our products have been rigorously tested and meet the required standards. Regardless, always follow the disposal instructions and only flush one wipe at a time. </a:t>
                      </a:r>
                    </a:p>
                    <a:p>
                      <a:endParaRPr lang="en-US" sz="1300" kern="1200">
                        <a:solidFill>
                          <a:schemeClr val="dk1"/>
                        </a:solidFill>
                        <a:effectLst/>
                        <a:latin typeface="Montserrat" panose="00000500000000000000" pitchFamily="2" charset="0"/>
                        <a:ea typeface="+mn-ea"/>
                        <a:cs typeface="+mn-cs"/>
                      </a:endParaRPr>
                    </a:p>
                    <a:p>
                      <a:r>
                        <a:rPr lang="en-US" sz="1300" kern="1200">
                          <a:solidFill>
                            <a:schemeClr val="dk1"/>
                          </a:solidFill>
                          <a:effectLst/>
                          <a:latin typeface="Montserrat" panose="00000500000000000000" pitchFamily="2" charset="0"/>
                          <a:ea typeface="+mn-ea"/>
                          <a:cs typeface="+mn-cs"/>
                        </a:rPr>
                        <a:t>Practicing responsible flushing is bigger than us, it’s about keeping our public infrastructure working and our communities healthy. Learn more at </a:t>
                      </a:r>
                      <a:r>
                        <a:rPr lang="en-US" sz="1300" u="sng" kern="1200">
                          <a:solidFill>
                            <a:schemeClr val="dk1"/>
                          </a:solidFill>
                          <a:effectLst/>
                          <a:latin typeface="Montserrat" panose="00000500000000000000" pitchFamily="2" charset="0"/>
                          <a:ea typeface="+mn-ea"/>
                          <a:cs typeface="+mn-cs"/>
                          <a:hlinkClick r:id="rId2"/>
                        </a:rPr>
                        <a:t>flushsmart.org</a:t>
                      </a:r>
                      <a:r>
                        <a:rPr lang="en-US" sz="1300" kern="1200">
                          <a:solidFill>
                            <a:schemeClr val="dk1"/>
                          </a:solidFill>
                          <a:effectLst/>
                          <a:latin typeface="Montserrat" panose="00000500000000000000" pitchFamily="2" charset="0"/>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422836"/>
                  </a:ext>
                </a:extLst>
              </a:tr>
              <a:tr h="2656389">
                <a:tc>
                  <a:txBody>
                    <a:bodyPr/>
                    <a:lstStyle/>
                    <a:p>
                      <a:r>
                        <a:rPr lang="en-US" sz="1300" b="1" i="0" kern="1200">
                          <a:solidFill>
                            <a:schemeClr val="accent3"/>
                          </a:solidFill>
                          <a:effectLst/>
                          <a:latin typeface="Montserrat SemiBold" panose="00000700000000000000" pitchFamily="2" charset="0"/>
                          <a:ea typeface="+mn-ea"/>
                          <a:cs typeface="+mn-cs"/>
                        </a:rPr>
                        <a:t>Copy for X:</a:t>
                      </a:r>
                    </a:p>
                    <a:p>
                      <a:r>
                        <a:rPr lang="en-US" sz="1300" kern="1200">
                          <a:solidFill>
                            <a:schemeClr val="dk1"/>
                          </a:solidFill>
                          <a:effectLst/>
                          <a:latin typeface="Montserrat" panose="00000500000000000000" pitchFamily="2" charset="0"/>
                          <a:ea typeface="+mn-ea"/>
                          <a:cs typeface="+mn-cs"/>
                        </a:rPr>
                        <a:t>Our wipes aren’t just top quality — they’re clearly labeled flushable, so you always know what’s safe to flush. This #FlushSmart Month, in partnership with @FlushSmart, we all have a part to play. Visit </a:t>
                      </a:r>
                      <a:r>
                        <a:rPr lang="en-US" sz="1300" u="sng" kern="1200">
                          <a:solidFill>
                            <a:schemeClr val="dk1"/>
                          </a:solidFill>
                          <a:effectLst/>
                          <a:latin typeface="Montserrat" panose="00000500000000000000" pitchFamily="2" charset="0"/>
                          <a:ea typeface="+mn-ea"/>
                          <a:cs typeface="+mn-cs"/>
                          <a:hlinkClick r:id="rId2"/>
                        </a:rPr>
                        <a:t>flushsmart.org</a:t>
                      </a:r>
                      <a:r>
                        <a:rPr lang="en-US" sz="1300" kern="1200">
                          <a:solidFill>
                            <a:schemeClr val="dk1"/>
                          </a:solidFill>
                          <a:effectLst/>
                          <a:latin typeface="Montserrat" panose="00000500000000000000" pitchFamily="2" charset="0"/>
                          <a:ea typeface="+mn-ea"/>
                          <a:cs typeface="+mn-cs"/>
                        </a:rPr>
                        <a:t>. </a:t>
                      </a:r>
                    </a:p>
                    <a:p>
                      <a:r>
                        <a:rPr lang="en-US" sz="1300" kern="1200">
                          <a:solidFill>
                            <a:schemeClr val="dk1"/>
                          </a:solidFill>
                          <a:effectLst/>
                          <a:latin typeface="Montserrat" panose="00000500000000000000" pitchFamily="2" charset="0"/>
                          <a:ea typeface="+mn-ea"/>
                          <a:cs typeface="+mn-cs"/>
                        </a:rPr>
                        <a:t> </a:t>
                      </a:r>
                    </a:p>
                    <a:p>
                      <a:pPr marL="0" algn="l" defTabSz="754421" rtl="0" eaLnBrk="1" latinLnBrk="0" hangingPunct="1"/>
                      <a:r>
                        <a:rPr lang="en-US" sz="1300" b="1" i="0" kern="1200">
                          <a:solidFill>
                            <a:schemeClr val="accent3"/>
                          </a:solidFill>
                          <a:effectLst/>
                          <a:latin typeface="Montserrat SemiBold" panose="00000700000000000000" pitchFamily="2" charset="0"/>
                          <a:ea typeface="+mn-ea"/>
                          <a:cs typeface="+mn-cs"/>
                        </a:rPr>
                        <a:t>Copy for Facebook, LinkedIn, Instagram: </a:t>
                      </a:r>
                    </a:p>
                    <a:p>
                      <a:r>
                        <a:rPr lang="en-US" sz="1300" kern="1200">
                          <a:solidFill>
                            <a:schemeClr val="dk1"/>
                          </a:solidFill>
                          <a:effectLst/>
                          <a:latin typeface="Montserrat" panose="00000500000000000000" pitchFamily="2" charset="0"/>
                          <a:ea typeface="+mn-ea"/>
                          <a:cs typeface="+mn-cs"/>
                        </a:rPr>
                        <a:t>Not only do we provide the best products on the market to our customers, we also make sure they’re equipped with the knowledge of how to dispose of them. All our wipes are properly labeled with the flushable label to ensure you know what is safe to flush. </a:t>
                      </a:r>
                    </a:p>
                    <a:p>
                      <a:r>
                        <a:rPr lang="en-US" sz="1300" kern="1200">
                          <a:solidFill>
                            <a:schemeClr val="dk1"/>
                          </a:solidFill>
                          <a:effectLst/>
                          <a:latin typeface="Montserrat" panose="00000500000000000000" pitchFamily="2" charset="0"/>
                          <a:ea typeface="+mn-ea"/>
                          <a:cs typeface="+mn-cs"/>
                        </a:rPr>
                        <a:t> </a:t>
                      </a:r>
                    </a:p>
                    <a:p>
                      <a:r>
                        <a:rPr lang="en-US" sz="1300" kern="1200">
                          <a:solidFill>
                            <a:schemeClr val="dk1"/>
                          </a:solidFill>
                          <a:effectLst/>
                          <a:latin typeface="Montserrat" panose="00000500000000000000" pitchFamily="2" charset="0"/>
                          <a:ea typeface="+mn-ea"/>
                          <a:cs typeface="+mn-cs"/>
                        </a:rPr>
                        <a:t>During #FlushSmart Month and in partnership with the @Responsible Flushing Alliance, we all have a part to play. Learn more about </a:t>
                      </a:r>
                      <a:r>
                        <a:rPr lang="en-US" sz="1300" kern="1200" err="1">
                          <a:solidFill>
                            <a:schemeClr val="dk1"/>
                          </a:solidFill>
                          <a:effectLst/>
                          <a:latin typeface="Montserrat" panose="00000500000000000000" pitchFamily="2" charset="0"/>
                          <a:ea typeface="+mn-ea"/>
                          <a:cs typeface="+mn-cs"/>
                        </a:rPr>
                        <a:t>flushability</a:t>
                      </a:r>
                      <a:r>
                        <a:rPr lang="en-US" sz="1300" kern="1200">
                          <a:solidFill>
                            <a:schemeClr val="dk1"/>
                          </a:solidFill>
                          <a:effectLst/>
                          <a:latin typeface="Montserrat" panose="00000500000000000000" pitchFamily="2" charset="0"/>
                          <a:ea typeface="+mn-ea"/>
                          <a:cs typeface="+mn-cs"/>
                        </a:rPr>
                        <a:t> at </a:t>
                      </a:r>
                      <a:r>
                        <a:rPr lang="en-US" sz="1300" u="sng" kern="1200">
                          <a:solidFill>
                            <a:schemeClr val="dk1"/>
                          </a:solidFill>
                          <a:effectLst/>
                          <a:latin typeface="Montserrat" panose="00000500000000000000" pitchFamily="2" charset="0"/>
                          <a:ea typeface="+mn-ea"/>
                          <a:cs typeface="+mn-cs"/>
                          <a:hlinkClick r:id="rId2"/>
                        </a:rPr>
                        <a:t>https://flushsmart.org/</a:t>
                      </a:r>
                      <a:r>
                        <a:rPr lang="en-US" sz="1300" kern="1200">
                          <a:solidFill>
                            <a:schemeClr val="dk1"/>
                          </a:solidFill>
                          <a:effectLst/>
                          <a:latin typeface="Montserrat" panose="00000500000000000000" pitchFamily="2" charset="0"/>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3830057"/>
                  </a:ext>
                </a:extLst>
              </a:tr>
            </a:tbl>
          </a:graphicData>
        </a:graphic>
      </p:graphicFrame>
    </p:spTree>
    <p:extLst>
      <p:ext uri="{BB962C8B-B14F-4D97-AF65-F5344CB8AC3E}">
        <p14:creationId xmlns:p14="http://schemas.microsoft.com/office/powerpoint/2010/main" val="175907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A975D-3EA3-50A6-B145-2A2BF42CB34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16DA7E7-FB62-4DC3-1A16-8301A4E339AC}"/>
              </a:ext>
            </a:extLst>
          </p:cNvPr>
          <p:cNvSpPr>
            <a:spLocks noGrp="1" noRot="1" noMove="1" noResize="1" noEditPoints="1" noAdjustHandles="1" noChangeArrowheads="1" noChangeShapeType="1"/>
          </p:cNvSpPr>
          <p:nvPr/>
        </p:nvSpPr>
        <p:spPr>
          <a:xfrm>
            <a:off x="476250" y="8769927"/>
            <a:ext cx="6810375" cy="840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0D6477-E9C5-B052-AD0B-B43A02395362}"/>
              </a:ext>
            </a:extLst>
          </p:cNvPr>
          <p:cNvSpPr>
            <a:spLocks noGrp="1"/>
          </p:cNvSpPr>
          <p:nvPr>
            <p:ph type="title"/>
          </p:nvPr>
        </p:nvSpPr>
        <p:spPr/>
        <p:txBody>
          <a:bodyPr/>
          <a:lstStyle/>
          <a:p>
            <a:r>
              <a:rPr lang="en-US" sz="2800"/>
              <a:t>For Brands and Non-Profits</a:t>
            </a:r>
          </a:p>
        </p:txBody>
      </p:sp>
      <p:graphicFrame>
        <p:nvGraphicFramePr>
          <p:cNvPr id="7" name="Table 6">
            <a:extLst>
              <a:ext uri="{FF2B5EF4-FFF2-40B4-BE49-F238E27FC236}">
                <a16:creationId xmlns:a16="http://schemas.microsoft.com/office/drawing/2014/main" id="{46007FB7-CB4E-4DE4-6702-1CE253D2863A}"/>
              </a:ext>
            </a:extLst>
          </p:cNvPr>
          <p:cNvGraphicFramePr>
            <a:graphicFrameLocks noGrp="1"/>
          </p:cNvGraphicFramePr>
          <p:nvPr>
            <p:extLst>
              <p:ext uri="{D42A27DB-BD31-4B8C-83A1-F6EECF244321}">
                <p14:modId xmlns:p14="http://schemas.microsoft.com/office/powerpoint/2010/main" val="499727216"/>
              </p:ext>
            </p:extLst>
          </p:nvPr>
        </p:nvGraphicFramePr>
        <p:xfrm>
          <a:off x="840672" y="1681875"/>
          <a:ext cx="6117338" cy="7412286"/>
        </p:xfrm>
        <a:graphic>
          <a:graphicData uri="http://schemas.openxmlformats.org/drawingml/2006/table">
            <a:tbl>
              <a:tblPr firstRow="1" bandRow="1">
                <a:tableStyleId>{5C22544A-7EE6-4342-B048-85BDC9FD1C3A}</a:tableStyleId>
              </a:tblPr>
              <a:tblGrid>
                <a:gridCol w="6117338">
                  <a:extLst>
                    <a:ext uri="{9D8B030D-6E8A-4147-A177-3AD203B41FA5}">
                      <a16:colId xmlns:a16="http://schemas.microsoft.com/office/drawing/2014/main" val="2013613321"/>
                    </a:ext>
                  </a:extLst>
                </a:gridCol>
              </a:tblGrid>
              <a:tr h="295206">
                <a:tc>
                  <a:txBody>
                    <a:bodyPr/>
                    <a:lstStyle/>
                    <a:p>
                      <a:r>
                        <a:rPr lang="en-US" sz="1300">
                          <a:solidFill>
                            <a:schemeClr val="bg1"/>
                          </a:solidFill>
                          <a:latin typeface="Montserrat" panose="00000500000000000000" pitchFamily="2" charset="0"/>
                        </a:rPr>
                        <a:t>Copy - </a:t>
                      </a:r>
                      <a:r>
                        <a:rPr lang="en-US" sz="1300" b="1" i="1" kern="1200">
                          <a:solidFill>
                            <a:schemeClr val="bg1"/>
                          </a:solidFill>
                          <a:effectLst/>
                          <a:latin typeface="Montserrat" panose="00000500000000000000" pitchFamily="2" charset="0"/>
                          <a:ea typeface="+mn-ea"/>
                          <a:cs typeface="+mn-cs"/>
                        </a:rPr>
                        <a:t>Companies with non-flushable products</a:t>
                      </a:r>
                      <a:r>
                        <a:rPr lang="en-US" sz="1300" b="1" kern="1200">
                          <a:solidFill>
                            <a:schemeClr val="bg1"/>
                          </a:solidFill>
                          <a:effectLst/>
                          <a:latin typeface="Montserrat" panose="00000500000000000000" pitchFamily="2" charset="0"/>
                          <a:ea typeface="+mn-ea"/>
                          <a:cs typeface="+mn-cs"/>
                        </a:rPr>
                        <a:t> </a:t>
                      </a:r>
                      <a:endParaRPr lang="en-US" sz="1300">
                        <a:solidFill>
                          <a:schemeClr val="bg1"/>
                        </a:solidFill>
                        <a:latin typeface="Montserrat"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239025672"/>
                  </a:ext>
                </a:extLst>
              </a:tr>
              <a:tr h="2104866">
                <a:tc>
                  <a:txBody>
                    <a:bodyPr/>
                    <a:lstStyle/>
                    <a:p>
                      <a:r>
                        <a:rPr lang="en-US" sz="1300" b="1" i="0" kern="1200">
                          <a:solidFill>
                            <a:schemeClr val="accent3"/>
                          </a:solidFill>
                          <a:effectLst/>
                          <a:latin typeface="Montserrat SemiBold" panose="00000700000000000000" pitchFamily="2" charset="0"/>
                          <a:ea typeface="+mn-ea"/>
                          <a:cs typeface="+mn-cs"/>
                        </a:rPr>
                        <a:t>Copy for X: </a:t>
                      </a:r>
                    </a:p>
                    <a:p>
                      <a:r>
                        <a:rPr lang="en-US" sz="1300" kern="1200">
                          <a:solidFill>
                            <a:schemeClr val="dk1"/>
                          </a:solidFill>
                          <a:effectLst/>
                          <a:latin typeface="Montserrat" panose="00000500000000000000" pitchFamily="2" charset="0"/>
                          <a:ea typeface="+mn-ea"/>
                          <a:cs typeface="+mn-cs"/>
                        </a:rPr>
                        <a:t>It's #FlushSmart Month! We make sure our non-flushable wipes are labeled with the proper disposal instructions, including the Do Not Flush symbol, because while our wipes are perfect for </a:t>
                      </a:r>
                      <a:r>
                        <a:rPr lang="en-US" sz="1300" b="1" kern="1200">
                          <a:solidFill>
                            <a:schemeClr val="dk1"/>
                          </a:solidFill>
                          <a:effectLst/>
                          <a:latin typeface="Montserrat" panose="00000500000000000000" pitchFamily="2" charset="0"/>
                          <a:ea typeface="+mn-ea"/>
                          <a:cs typeface="+mn-cs"/>
                        </a:rPr>
                        <a:t>[insert use case]</a:t>
                      </a:r>
                      <a:r>
                        <a:rPr lang="en-US" sz="1300" kern="1200">
                          <a:solidFill>
                            <a:schemeClr val="dk1"/>
                          </a:solidFill>
                          <a:effectLst/>
                          <a:latin typeface="Montserrat" panose="00000500000000000000" pitchFamily="2" charset="0"/>
                          <a:ea typeface="+mn-ea"/>
                          <a:cs typeface="+mn-cs"/>
                        </a:rPr>
                        <a:t>, they’re not for pipes. </a:t>
                      </a:r>
                    </a:p>
                    <a:p>
                      <a:r>
                        <a:rPr lang="en-US" sz="1300" kern="1200">
                          <a:solidFill>
                            <a:schemeClr val="dk1"/>
                          </a:solidFill>
                          <a:effectLst/>
                          <a:latin typeface="Montserrat" panose="00000500000000000000" pitchFamily="2" charset="0"/>
                          <a:ea typeface="+mn-ea"/>
                          <a:cs typeface="+mn-cs"/>
                        </a:rPr>
                        <a:t>Learn more about </a:t>
                      </a:r>
                      <a:r>
                        <a:rPr lang="en-US" sz="1300" kern="1200" err="1">
                          <a:solidFill>
                            <a:schemeClr val="dk1"/>
                          </a:solidFill>
                          <a:effectLst/>
                          <a:latin typeface="Montserrat" panose="00000500000000000000" pitchFamily="2" charset="0"/>
                          <a:ea typeface="+mn-ea"/>
                          <a:cs typeface="+mn-cs"/>
                        </a:rPr>
                        <a:t>flushability</a:t>
                      </a:r>
                      <a:r>
                        <a:rPr lang="en-US" sz="1300" kern="1200">
                          <a:solidFill>
                            <a:schemeClr val="dk1"/>
                          </a:solidFill>
                          <a:effectLst/>
                          <a:latin typeface="Montserrat" panose="00000500000000000000" pitchFamily="2" charset="0"/>
                          <a:ea typeface="+mn-ea"/>
                          <a:cs typeface="+mn-cs"/>
                        </a:rPr>
                        <a:t>: </a:t>
                      </a:r>
                      <a:r>
                        <a:rPr lang="en-US" sz="1300" u="sng" kern="1200">
                          <a:solidFill>
                            <a:schemeClr val="dk1"/>
                          </a:solidFill>
                          <a:effectLst/>
                          <a:latin typeface="Montserrat" panose="00000500000000000000" pitchFamily="2" charset="0"/>
                          <a:ea typeface="+mn-ea"/>
                          <a:cs typeface="+mn-cs"/>
                          <a:hlinkClick r:id="rId2"/>
                        </a:rPr>
                        <a:t>flushsmart.org</a:t>
                      </a:r>
                      <a:r>
                        <a:rPr lang="en-US" sz="1300" kern="1200">
                          <a:solidFill>
                            <a:schemeClr val="dk1"/>
                          </a:solidFill>
                          <a:effectLst/>
                          <a:latin typeface="Montserrat" panose="00000500000000000000" pitchFamily="2" charset="0"/>
                          <a:ea typeface="+mn-ea"/>
                          <a:cs typeface="+mn-cs"/>
                        </a:rPr>
                        <a:t> </a:t>
                      </a:r>
                    </a:p>
                    <a:p>
                      <a:endParaRPr lang="en-US" sz="1300" kern="1200">
                        <a:solidFill>
                          <a:schemeClr val="dk1"/>
                        </a:solidFill>
                        <a:effectLst/>
                        <a:latin typeface="Montserrat" panose="00000500000000000000" pitchFamily="2" charset="0"/>
                        <a:ea typeface="+mn-ea"/>
                        <a:cs typeface="+mn-cs"/>
                      </a:endParaRPr>
                    </a:p>
                    <a:p>
                      <a:r>
                        <a:rPr lang="en-US" sz="1300" b="1" i="0" kern="1200">
                          <a:solidFill>
                            <a:schemeClr val="accent3"/>
                          </a:solidFill>
                          <a:effectLst/>
                          <a:latin typeface="Montserrat SemiBold" panose="00000700000000000000" pitchFamily="2" charset="0"/>
                          <a:ea typeface="+mn-ea"/>
                          <a:cs typeface="+mn-cs"/>
                        </a:rPr>
                        <a:t>Copy for Facebook, LinkedIn, Instagram: </a:t>
                      </a:r>
                    </a:p>
                    <a:p>
                      <a:r>
                        <a:rPr lang="en-US" sz="1300" kern="1200">
                          <a:solidFill>
                            <a:schemeClr val="dk1"/>
                          </a:solidFill>
                          <a:effectLst/>
                          <a:latin typeface="Montserrat" panose="00000500000000000000" pitchFamily="2" charset="0"/>
                          <a:ea typeface="+mn-ea"/>
                          <a:cs typeface="+mn-cs"/>
                        </a:rPr>
                        <a:t>Every July we celebrate #FlushSmart Month, an initiative started by our partners at the @Responsible Flushing Alliance. </a:t>
                      </a:r>
                    </a:p>
                    <a:p>
                      <a:r>
                        <a:rPr lang="en-US" sz="1300" kern="1200">
                          <a:solidFill>
                            <a:schemeClr val="dk1"/>
                          </a:solidFill>
                          <a:effectLst/>
                          <a:latin typeface="Montserrat" panose="00000500000000000000" pitchFamily="2" charset="0"/>
                          <a:ea typeface="+mn-ea"/>
                          <a:cs typeface="+mn-cs"/>
                        </a:rPr>
                        <a:t> </a:t>
                      </a:r>
                    </a:p>
                    <a:p>
                      <a:r>
                        <a:rPr lang="en-US" sz="1300" kern="1200">
                          <a:solidFill>
                            <a:schemeClr val="dk1"/>
                          </a:solidFill>
                          <a:effectLst/>
                          <a:latin typeface="Montserrat" panose="00000500000000000000" pitchFamily="2" charset="0"/>
                          <a:ea typeface="+mn-ea"/>
                          <a:cs typeface="+mn-cs"/>
                        </a:rPr>
                        <a:t>We care deeply about our customers and the products we provide. We take care to ensure our products have proper disposal labeling with the Do Not Flush symbol, because they are not designed to be flushed and should be thrown in the trash after use. Our products are perfect for </a:t>
                      </a:r>
                      <a:r>
                        <a:rPr lang="en-US" sz="1300" b="1" kern="1200">
                          <a:solidFill>
                            <a:schemeClr val="dk1"/>
                          </a:solidFill>
                          <a:effectLst/>
                          <a:latin typeface="Montserrat" panose="00000500000000000000" pitchFamily="2" charset="0"/>
                          <a:ea typeface="+mn-ea"/>
                          <a:cs typeface="+mn-cs"/>
                        </a:rPr>
                        <a:t>[insert product use]</a:t>
                      </a:r>
                      <a:r>
                        <a:rPr lang="en-US" sz="1300" kern="1200">
                          <a:solidFill>
                            <a:schemeClr val="dk1"/>
                          </a:solidFill>
                          <a:effectLst/>
                          <a:latin typeface="Montserrat" panose="00000500000000000000" pitchFamily="2" charset="0"/>
                          <a:ea typeface="+mn-ea"/>
                          <a:cs typeface="+mn-cs"/>
                        </a:rPr>
                        <a:t>, but not for the pipes. </a:t>
                      </a:r>
                    </a:p>
                    <a:p>
                      <a:endParaRPr lang="en-US" sz="1300" kern="1200">
                        <a:solidFill>
                          <a:schemeClr val="dk1"/>
                        </a:solidFill>
                        <a:effectLst/>
                        <a:latin typeface="Montserrat" panose="00000500000000000000" pitchFamily="2" charset="0"/>
                        <a:ea typeface="+mn-ea"/>
                        <a:cs typeface="+mn-cs"/>
                      </a:endParaRPr>
                    </a:p>
                    <a:p>
                      <a:r>
                        <a:rPr lang="en-US" sz="1300" kern="1200">
                          <a:solidFill>
                            <a:schemeClr val="dk1"/>
                          </a:solidFill>
                          <a:effectLst/>
                          <a:latin typeface="Montserrat" panose="00000500000000000000" pitchFamily="2" charset="0"/>
                          <a:ea typeface="+mn-ea"/>
                          <a:cs typeface="+mn-cs"/>
                        </a:rPr>
                        <a:t>Practicing responsible flushing is bigger than us, it’s about keeping our public infrastructure working and our communities healthy. Learn more at </a:t>
                      </a:r>
                      <a:r>
                        <a:rPr lang="en-US" sz="1300" u="sng" kern="1200">
                          <a:solidFill>
                            <a:schemeClr val="dk1"/>
                          </a:solidFill>
                          <a:effectLst/>
                          <a:latin typeface="Montserrat" panose="00000500000000000000" pitchFamily="2" charset="0"/>
                          <a:ea typeface="+mn-ea"/>
                          <a:cs typeface="+mn-cs"/>
                          <a:hlinkClick r:id="rId2"/>
                        </a:rPr>
                        <a:t>flushsmart.org</a:t>
                      </a:r>
                      <a:r>
                        <a:rPr lang="en-US" sz="1300" u="sng" kern="1200">
                          <a:solidFill>
                            <a:schemeClr val="dk1"/>
                          </a:solidFill>
                          <a:effectLst/>
                          <a:latin typeface="Montserrat" panose="00000500000000000000" pitchFamily="2" charset="0"/>
                          <a:ea typeface="+mn-ea"/>
                          <a:cs typeface="+mn-cs"/>
                        </a:rPr>
                        <a:t>.</a:t>
                      </a:r>
                      <a:endParaRPr lang="en-US" sz="1300" kern="1200">
                        <a:solidFill>
                          <a:schemeClr val="dk1"/>
                        </a:solidFill>
                        <a:effectLst/>
                        <a:latin typeface="Montserrat" panose="00000500000000000000" pitchFamily="2"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422836"/>
                  </a:ext>
                </a:extLst>
              </a:tr>
              <a:tr h="1918828">
                <a:tc>
                  <a:txBody>
                    <a:bodyPr/>
                    <a:lstStyle/>
                    <a:p>
                      <a:pPr marL="0" algn="l" defTabSz="754421" rtl="0" eaLnBrk="1" latinLnBrk="0" hangingPunct="1"/>
                      <a:r>
                        <a:rPr lang="en-US" sz="1300" b="1" i="0" kern="1200">
                          <a:solidFill>
                            <a:schemeClr val="accent3"/>
                          </a:solidFill>
                          <a:effectLst/>
                          <a:latin typeface="Montserrat SemiBold" panose="00000700000000000000" pitchFamily="2" charset="0"/>
                          <a:ea typeface="+mn-ea"/>
                          <a:cs typeface="+mn-cs"/>
                        </a:rPr>
                        <a:t>Copy for X: </a:t>
                      </a:r>
                    </a:p>
                    <a:p>
                      <a:r>
                        <a:rPr lang="en-US" sz="1300" kern="1200">
                          <a:solidFill>
                            <a:schemeClr val="dk1"/>
                          </a:solidFill>
                          <a:effectLst/>
                          <a:latin typeface="Montserrat" panose="00000500000000000000" pitchFamily="2" charset="0"/>
                          <a:ea typeface="+mn-ea"/>
                          <a:cs typeface="+mn-cs"/>
                        </a:rPr>
                        <a:t>Our wipes are top quality and have clear disposal instructions on the packaging with the Do Not Flush label, indicating they should be thrown away after use. This #FlushSmart Month, learn about </a:t>
                      </a:r>
                      <a:r>
                        <a:rPr lang="en-US" sz="1300" kern="1200" err="1">
                          <a:solidFill>
                            <a:schemeClr val="dk1"/>
                          </a:solidFill>
                          <a:effectLst/>
                          <a:latin typeface="Montserrat" panose="00000500000000000000" pitchFamily="2" charset="0"/>
                          <a:ea typeface="+mn-ea"/>
                          <a:cs typeface="+mn-cs"/>
                        </a:rPr>
                        <a:t>flushabiltiy</a:t>
                      </a:r>
                      <a:r>
                        <a:rPr lang="en-US" sz="1300" kern="1200">
                          <a:solidFill>
                            <a:schemeClr val="dk1"/>
                          </a:solidFill>
                          <a:effectLst/>
                          <a:latin typeface="Montserrat" panose="00000500000000000000" pitchFamily="2" charset="0"/>
                          <a:ea typeface="+mn-ea"/>
                          <a:cs typeface="+mn-cs"/>
                        </a:rPr>
                        <a:t> with our partners at @FlushSmart. </a:t>
                      </a:r>
                    </a:p>
                    <a:p>
                      <a:endParaRPr lang="en-US" sz="1300" kern="1200">
                        <a:solidFill>
                          <a:schemeClr val="dk1"/>
                        </a:solidFill>
                        <a:effectLst/>
                        <a:latin typeface="Montserrat" panose="00000500000000000000" pitchFamily="2" charset="0"/>
                        <a:ea typeface="+mn-ea"/>
                        <a:cs typeface="+mn-cs"/>
                      </a:endParaRPr>
                    </a:p>
                    <a:p>
                      <a:r>
                        <a:rPr lang="en-US" sz="1300" b="1" i="0" kern="1200">
                          <a:solidFill>
                            <a:schemeClr val="accent3"/>
                          </a:solidFill>
                          <a:effectLst/>
                          <a:latin typeface="Montserrat SemiBold" panose="00000700000000000000" pitchFamily="2" charset="0"/>
                          <a:ea typeface="+mn-ea"/>
                          <a:cs typeface="+mn-cs"/>
                        </a:rPr>
                        <a:t>Copy for Facebook, LinkedIn, Instagram: </a:t>
                      </a:r>
                    </a:p>
                    <a:p>
                      <a:r>
                        <a:rPr lang="en-US" sz="1300" kern="1200">
                          <a:solidFill>
                            <a:schemeClr val="dk1"/>
                          </a:solidFill>
                          <a:effectLst/>
                          <a:latin typeface="Montserrat" panose="00000500000000000000" pitchFamily="2" charset="0"/>
                          <a:ea typeface="+mn-ea"/>
                          <a:cs typeface="+mn-cs"/>
                        </a:rPr>
                        <a:t>Not only do we provide the best products on the market to our customers, we also make sure you’re equipped with the knowledge of how to dispose of them. All our wipes are properly labeled with the Do Not Flush symbol to ensure you know not to flush them after use. </a:t>
                      </a:r>
                    </a:p>
                    <a:p>
                      <a:endParaRPr lang="en-US" sz="1300" kern="1200">
                        <a:solidFill>
                          <a:schemeClr val="dk1"/>
                        </a:solidFill>
                        <a:effectLst/>
                        <a:latin typeface="Montserrat" panose="00000500000000000000" pitchFamily="2" charset="0"/>
                        <a:ea typeface="+mn-ea"/>
                        <a:cs typeface="+mn-cs"/>
                      </a:endParaRPr>
                    </a:p>
                    <a:p>
                      <a:r>
                        <a:rPr lang="en-US" sz="1300" kern="1200">
                          <a:solidFill>
                            <a:schemeClr val="dk1"/>
                          </a:solidFill>
                          <a:effectLst/>
                          <a:latin typeface="Montserrat" panose="00000500000000000000" pitchFamily="2" charset="0"/>
                          <a:ea typeface="+mn-ea"/>
                          <a:cs typeface="+mn-cs"/>
                        </a:rPr>
                        <a:t>During #FlushSmart Month and in partnership with the @Responsible Flushing Alliance, we all have a part to play. Learn more about </a:t>
                      </a:r>
                      <a:r>
                        <a:rPr lang="en-US" sz="1300" kern="1200" err="1">
                          <a:solidFill>
                            <a:schemeClr val="dk1"/>
                          </a:solidFill>
                          <a:effectLst/>
                          <a:latin typeface="Montserrat" panose="00000500000000000000" pitchFamily="2" charset="0"/>
                          <a:ea typeface="+mn-ea"/>
                          <a:cs typeface="+mn-cs"/>
                        </a:rPr>
                        <a:t>flushability</a:t>
                      </a:r>
                      <a:r>
                        <a:rPr lang="en-US" sz="1300" kern="1200">
                          <a:solidFill>
                            <a:schemeClr val="dk1"/>
                          </a:solidFill>
                          <a:effectLst/>
                          <a:latin typeface="Montserrat" panose="00000500000000000000" pitchFamily="2" charset="0"/>
                          <a:ea typeface="+mn-ea"/>
                          <a:cs typeface="+mn-cs"/>
                        </a:rPr>
                        <a:t> at </a:t>
                      </a:r>
                      <a:r>
                        <a:rPr lang="en-US" sz="1300" u="sng" kern="1200">
                          <a:solidFill>
                            <a:schemeClr val="dk1"/>
                          </a:solidFill>
                          <a:effectLst/>
                          <a:latin typeface="Montserrat" panose="00000500000000000000" pitchFamily="2" charset="0"/>
                          <a:ea typeface="+mn-ea"/>
                          <a:cs typeface="+mn-cs"/>
                          <a:hlinkClick r:id="rId2"/>
                        </a:rPr>
                        <a:t>https://flushsmart.org/</a:t>
                      </a:r>
                      <a:r>
                        <a:rPr lang="en-US" sz="1300" kern="1200">
                          <a:solidFill>
                            <a:schemeClr val="dk1"/>
                          </a:solidFill>
                          <a:effectLst/>
                          <a:latin typeface="Montserrat" panose="00000500000000000000" pitchFamily="2" charset="0"/>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3830057"/>
                  </a:ext>
                </a:extLst>
              </a:tr>
            </a:tbl>
          </a:graphicData>
        </a:graphic>
      </p:graphicFrame>
    </p:spTree>
    <p:extLst>
      <p:ext uri="{BB962C8B-B14F-4D97-AF65-F5344CB8AC3E}">
        <p14:creationId xmlns:p14="http://schemas.microsoft.com/office/powerpoint/2010/main" val="1553201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B1E2A-28FA-8D7B-C887-D99BFBE0C1E2}"/>
              </a:ext>
            </a:extLst>
          </p:cNvPr>
          <p:cNvSpPr>
            <a:spLocks noGrp="1"/>
          </p:cNvSpPr>
          <p:nvPr>
            <p:ph type="title"/>
          </p:nvPr>
        </p:nvSpPr>
        <p:spPr/>
        <p:txBody>
          <a:bodyPr/>
          <a:lstStyle/>
          <a:p>
            <a:r>
              <a:rPr lang="en-US" sz="2800"/>
              <a:t>Op-Ed Template </a:t>
            </a:r>
            <a:r>
              <a:rPr lang="en-US" sz="1800"/>
              <a:t>(p.1)</a:t>
            </a:r>
          </a:p>
        </p:txBody>
      </p:sp>
      <p:sp>
        <p:nvSpPr>
          <p:cNvPr id="3" name="Text Placeholder 2">
            <a:extLst>
              <a:ext uri="{FF2B5EF4-FFF2-40B4-BE49-F238E27FC236}">
                <a16:creationId xmlns:a16="http://schemas.microsoft.com/office/drawing/2014/main" id="{3558F248-D88F-0FED-7AAA-C1F847562082}"/>
              </a:ext>
            </a:extLst>
          </p:cNvPr>
          <p:cNvSpPr>
            <a:spLocks noGrp="1"/>
          </p:cNvSpPr>
          <p:nvPr>
            <p:ph type="body" sz="quarter" idx="10"/>
          </p:nvPr>
        </p:nvSpPr>
        <p:spPr/>
        <p:txBody>
          <a:bodyPr/>
          <a:lstStyle/>
          <a:p>
            <a:pPr>
              <a:lnSpc>
                <a:spcPct val="114000"/>
              </a:lnSpc>
            </a:pPr>
            <a:r>
              <a:rPr lang="en-US" sz="1800" b="1">
                <a:solidFill>
                  <a:schemeClr val="accent3"/>
                </a:solidFill>
                <a:latin typeface="Montserrat SemiBold" panose="00000700000000000000" pitchFamily="2" charset="0"/>
              </a:rPr>
              <a:t>Our </a:t>
            </a:r>
            <a:r>
              <a:rPr lang="en-US" sz="1800">
                <a:solidFill>
                  <a:schemeClr val="accent3"/>
                </a:solidFill>
                <a:latin typeface="Montserrat SemiBold" panose="00000700000000000000" pitchFamily="2" charset="0"/>
              </a:rPr>
              <a:t>Community</a:t>
            </a:r>
            <a:r>
              <a:rPr lang="en-US" sz="1800" b="1">
                <a:solidFill>
                  <a:schemeClr val="accent3"/>
                </a:solidFill>
                <a:latin typeface="Montserrat SemiBold" panose="00000700000000000000" pitchFamily="2" charset="0"/>
              </a:rPr>
              <a:t> is Counting on You to Flush Smart</a:t>
            </a:r>
          </a:p>
          <a:p>
            <a:pPr>
              <a:lnSpc>
                <a:spcPct val="114000"/>
              </a:lnSpc>
            </a:pPr>
            <a:r>
              <a:rPr lang="en-US" sz="1400"/>
              <a:t>July is Flush Smart Month. This month, but really every month, protecting our nation’s pipes is something that’s always top of mind for me. And as major sewage disasters have made headlines this year, it’s high time we </a:t>
            </a:r>
            <a:r>
              <a:rPr lang="en-US" sz="1400" i="1"/>
              <a:t>all</a:t>
            </a:r>
            <a:r>
              <a:rPr lang="en-US" sz="1400"/>
              <a:t> start paying more attention.</a:t>
            </a:r>
          </a:p>
          <a:p>
            <a:pPr>
              <a:lnSpc>
                <a:spcPct val="114000"/>
              </a:lnSpc>
            </a:pPr>
            <a:r>
              <a:rPr lang="en-US" sz="1400" b="1"/>
              <a:t>[Replace or supplement with a local sewage/water quality incident if available</a:t>
            </a:r>
            <a:r>
              <a:rPr lang="en-US" sz="1400"/>
              <a:t>.] In January 2026, a busted sewer line in Maryland sent over 200 million gallons of raw sewage into the Potomac River — negatively impacting nearby communities and ecosystems overnight. This isn’t an isolated incident. Around </a:t>
            </a:r>
            <a:r>
              <a:rPr lang="en-US" sz="1400" b="1"/>
              <a:t>850 million gallons</a:t>
            </a:r>
            <a:r>
              <a:rPr lang="en-US" sz="1400"/>
              <a:t> of raw sewage enter America’s waterways every year, driven by aging infrastructure pushed beyond its limits.</a:t>
            </a:r>
            <a:r>
              <a:rPr lang="en-US" sz="1400" b="1"/>
              <a:t> [Add relevant local infrastructure age or condition stats if available.]</a:t>
            </a:r>
            <a:endParaRPr lang="en-US" sz="1400"/>
          </a:p>
          <a:p>
            <a:pPr>
              <a:lnSpc>
                <a:spcPct val="114000"/>
              </a:lnSpc>
            </a:pPr>
            <a:r>
              <a:rPr lang="en-US" sz="1400"/>
              <a:t>The good news? Everyone can help — simply by being more mindful of what goes down the drain. Flushing the wrong items can cause pipe blockages, pressure buildups, and ultimately, leaks. Raw sewage carries bacteria, viruses, parasites, and toxic gases that can back-up into homes, contaminate rivers, lakes, and oceans, and can endanger wildlife and public health. </a:t>
            </a:r>
            <a:r>
              <a:rPr lang="en-US" sz="1400" b="1"/>
              <a:t>[Reference a local waterway, beach closure, or wildlife impact if relevant.]</a:t>
            </a:r>
          </a:p>
          <a:p>
            <a:pPr>
              <a:lnSpc>
                <a:spcPct val="114000"/>
              </a:lnSpc>
            </a:pPr>
            <a:endParaRPr lang="en-US" sz="1400" b="1"/>
          </a:p>
          <a:p>
            <a:pPr>
              <a:lnSpc>
                <a:spcPct val="114000"/>
              </a:lnSpc>
            </a:pPr>
            <a:r>
              <a:rPr lang="en-US" sz="1400" b="1"/>
              <a:t>Follow these three simple steps to protect the pipes in  our neighborhoods:</a:t>
            </a:r>
          </a:p>
          <a:p>
            <a:pPr>
              <a:lnSpc>
                <a:spcPct val="114000"/>
              </a:lnSpc>
            </a:pPr>
            <a:r>
              <a:rPr lang="en-US" sz="1400" b="1"/>
              <a:t>1. Skip the drain for FOGs</a:t>
            </a:r>
            <a:r>
              <a:rPr lang="en-US" sz="1400"/>
              <a:t>. Pour cooking fats, oils, and grease into a can and trash it. These items should never go down the sink or toilet, as they can congeal and contribute to clogs.</a:t>
            </a:r>
          </a:p>
          <a:p>
            <a:pPr>
              <a:lnSpc>
                <a:spcPct val="114000"/>
              </a:lnSpc>
            </a:pPr>
            <a:endParaRPr lang="en-US" sz="1400"/>
          </a:p>
          <a:p>
            <a:pPr>
              <a:lnSpc>
                <a:spcPct val="114000"/>
              </a:lnSpc>
            </a:pPr>
            <a:endParaRPr lang="en-US"/>
          </a:p>
        </p:txBody>
      </p:sp>
    </p:spTree>
    <p:extLst>
      <p:ext uri="{BB962C8B-B14F-4D97-AF65-F5344CB8AC3E}">
        <p14:creationId xmlns:p14="http://schemas.microsoft.com/office/powerpoint/2010/main" val="2276324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5B12B-C52C-2721-8476-779CD4F2D24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559D133-ABAD-7F08-8977-050E59F5E4C0}"/>
              </a:ext>
            </a:extLst>
          </p:cNvPr>
          <p:cNvSpPr>
            <a:spLocks noGrp="1"/>
          </p:cNvSpPr>
          <p:nvPr>
            <p:ph type="title"/>
          </p:nvPr>
        </p:nvSpPr>
        <p:spPr/>
        <p:txBody>
          <a:bodyPr/>
          <a:lstStyle/>
          <a:p>
            <a:r>
              <a:rPr lang="en-US" sz="2800"/>
              <a:t>Op-ed template </a:t>
            </a:r>
            <a:r>
              <a:rPr lang="en-US" sz="1800"/>
              <a:t>(pg.2)</a:t>
            </a:r>
          </a:p>
        </p:txBody>
      </p:sp>
      <p:sp>
        <p:nvSpPr>
          <p:cNvPr id="9" name="Text Placeholder 8">
            <a:extLst>
              <a:ext uri="{FF2B5EF4-FFF2-40B4-BE49-F238E27FC236}">
                <a16:creationId xmlns:a16="http://schemas.microsoft.com/office/drawing/2014/main" id="{19486D29-FFD5-6485-BF8C-FFDE17986639}"/>
              </a:ext>
            </a:extLst>
          </p:cNvPr>
          <p:cNvSpPr>
            <a:spLocks noGrp="1"/>
          </p:cNvSpPr>
          <p:nvPr>
            <p:ph type="body" sz="quarter" idx="10"/>
          </p:nvPr>
        </p:nvSpPr>
        <p:spPr/>
        <p:txBody>
          <a:bodyPr/>
          <a:lstStyle/>
          <a:p>
            <a:pPr>
              <a:lnSpc>
                <a:spcPct val="114000"/>
              </a:lnSpc>
            </a:pPr>
            <a:r>
              <a:rPr lang="en-US" sz="1400" b="1"/>
              <a:t>2. Check wipes packaging</a:t>
            </a:r>
            <a:r>
              <a:rPr lang="en-US" sz="1400"/>
              <a:t> </a:t>
            </a:r>
            <a:r>
              <a:rPr lang="en-US" sz="1400" b="1"/>
              <a:t>for the Do Not Flush symbol and follow disposal instructions.</a:t>
            </a:r>
            <a:r>
              <a:rPr lang="en-US" sz="1400"/>
              <a:t> Ninety percent of wet wipes (like baby wipes, makeup wipes, and cleaning wipes) do not break down in water. Instead, they congeal with FOGs to cause massive clogs. If a wipe isn’t specifically designated as flushable, it will have the </a:t>
            </a:r>
            <a:r>
              <a:rPr lang="en-US" sz="1400" b="1"/>
              <a:t>Do Not Flush </a:t>
            </a:r>
            <a:r>
              <a:rPr lang="en-US" sz="1400"/>
              <a:t>symbol on its packaging and should always go in the trash — never the toilet. </a:t>
            </a:r>
          </a:p>
          <a:p>
            <a:pPr>
              <a:lnSpc>
                <a:spcPct val="114000"/>
              </a:lnSpc>
            </a:pPr>
            <a:r>
              <a:rPr lang="en-US" sz="1400" b="1"/>
              <a:t>3. Keep a lidded trash bin by the toilet. </a:t>
            </a:r>
            <a:r>
              <a:rPr lang="en-US" sz="1400"/>
              <a:t>Make disposing of non-flushable items more convenient. Put </a:t>
            </a:r>
            <a:r>
              <a:rPr lang="en-US" sz="1400" b="1"/>
              <a:t>Do Not Flush</a:t>
            </a:r>
            <a:r>
              <a:rPr lang="en-US" sz="1400"/>
              <a:t> wipes – especially baby wipes, which are never flushable paper towels, period products, cotton swabs, and trash in the trash bin. Only human waste, toilet paper, or a wipe clearly labeled as flushable (typically sold next to dry toilet paper) should be flushed down the toilet.</a:t>
            </a:r>
          </a:p>
          <a:p>
            <a:pPr>
              <a:lnSpc>
                <a:spcPct val="114000"/>
              </a:lnSpc>
            </a:pPr>
            <a:r>
              <a:rPr lang="en-US" sz="1400"/>
              <a:t>Small habits, big impact. This Flush Smart Month — and every month — do your part. Remember to always check for the </a:t>
            </a:r>
            <a:r>
              <a:rPr lang="en-US" sz="1400" b="1"/>
              <a:t>Do Not Flush </a:t>
            </a:r>
            <a:r>
              <a:rPr lang="en-US" sz="1400"/>
              <a:t>symbol and think before you put anything down the drain. </a:t>
            </a:r>
          </a:p>
          <a:p>
            <a:pPr>
              <a:lnSpc>
                <a:spcPct val="114000"/>
              </a:lnSpc>
            </a:pPr>
            <a:endParaRPr lang="en-US" sz="1400" b="1"/>
          </a:p>
          <a:p>
            <a:pPr>
              <a:lnSpc>
                <a:spcPct val="114000"/>
              </a:lnSpc>
            </a:pPr>
            <a:r>
              <a:rPr lang="en-US" sz="1400" b="1"/>
              <a:t>[Optional closing call to action, e.g., “Visit LOCAL UTILITY/ORGANIZATION WEBSITE to learn more about protecting CITY/REGION’s water systems.”]</a:t>
            </a:r>
            <a:endParaRPr lang="en-US" sz="1400"/>
          </a:p>
          <a:p>
            <a:pPr>
              <a:lnSpc>
                <a:spcPct val="114000"/>
              </a:lnSpc>
            </a:pPr>
            <a:br>
              <a:rPr lang="en-US" sz="1400" b="1" u="sng"/>
            </a:br>
            <a:endParaRPr lang="en-US" sz="1400"/>
          </a:p>
        </p:txBody>
      </p:sp>
    </p:spTree>
    <p:extLst>
      <p:ext uri="{BB962C8B-B14F-4D97-AF65-F5344CB8AC3E}">
        <p14:creationId xmlns:p14="http://schemas.microsoft.com/office/powerpoint/2010/main" val="921101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35B8C-33EA-4BAC-8E59-4B9FB4212A60}"/>
              </a:ext>
            </a:extLst>
          </p:cNvPr>
          <p:cNvSpPr>
            <a:spLocks noGrp="1"/>
          </p:cNvSpPr>
          <p:nvPr>
            <p:ph type="title"/>
          </p:nvPr>
        </p:nvSpPr>
        <p:spPr/>
        <p:txBody>
          <a:bodyPr/>
          <a:lstStyle/>
          <a:p>
            <a:r>
              <a:rPr lang="en-US" sz="2800"/>
              <a:t>Newsletter blurb</a:t>
            </a:r>
          </a:p>
        </p:txBody>
      </p:sp>
      <p:sp>
        <p:nvSpPr>
          <p:cNvPr id="3" name="Text Placeholder 2">
            <a:extLst>
              <a:ext uri="{FF2B5EF4-FFF2-40B4-BE49-F238E27FC236}">
                <a16:creationId xmlns:a16="http://schemas.microsoft.com/office/drawing/2014/main" id="{91FE1DC5-538E-1FFB-4588-227BAAA588A6}"/>
              </a:ext>
            </a:extLst>
          </p:cNvPr>
          <p:cNvSpPr>
            <a:spLocks noGrp="1"/>
          </p:cNvSpPr>
          <p:nvPr>
            <p:ph type="body" sz="quarter" idx="10"/>
          </p:nvPr>
        </p:nvSpPr>
        <p:spPr/>
        <p:txBody>
          <a:bodyPr/>
          <a:lstStyle/>
          <a:p>
            <a:pPr>
              <a:lnSpc>
                <a:spcPct val="114000"/>
              </a:lnSpc>
            </a:pPr>
            <a:r>
              <a:rPr lang="en-US" sz="1800" b="1">
                <a:solidFill>
                  <a:schemeClr val="accent3"/>
                </a:solidFill>
                <a:latin typeface="Montserrat SemiBold" panose="00000700000000000000" pitchFamily="2" charset="0"/>
              </a:rPr>
              <a:t>July is Flush Smart Month</a:t>
            </a:r>
            <a:endParaRPr lang="en-US" sz="1800">
              <a:latin typeface="Montserrat SemiBold" panose="00000700000000000000" pitchFamily="2" charset="0"/>
            </a:endParaRPr>
          </a:p>
          <a:p>
            <a:pPr>
              <a:lnSpc>
                <a:spcPct val="113000"/>
              </a:lnSpc>
            </a:pPr>
            <a:r>
              <a:rPr lang="en-US" sz="1400"/>
              <a:t>As </a:t>
            </a:r>
            <a:r>
              <a:rPr lang="en-US" sz="1400" b="1"/>
              <a:t>[organization description]</a:t>
            </a:r>
            <a:r>
              <a:rPr lang="en-US" sz="1400"/>
              <a:t>, we know that what goes down the drain has real consequences. Every year, the EPA estimates there are at least 23,000-75,000 sewer overflows, releasing around 850 million gallons of raw sewage enter U.S. waterways. These overflows are fueled by aging infrastructure and, tree roots, and clogs from the wrong items being flushed.</a:t>
            </a:r>
          </a:p>
          <a:p>
            <a:pPr>
              <a:lnSpc>
                <a:spcPct val="113000"/>
              </a:lnSpc>
            </a:pPr>
            <a:r>
              <a:rPr lang="en-US" sz="1400"/>
              <a:t> </a:t>
            </a:r>
          </a:p>
          <a:p>
            <a:pPr>
              <a:lnSpc>
                <a:spcPct val="113000"/>
              </a:lnSpc>
            </a:pPr>
            <a:r>
              <a:rPr lang="en-US" sz="1400"/>
              <a:t>Everyone can help. Never pour fats, oils, or grease down the drain — trash them. Check wipes packaging for the </a:t>
            </a:r>
            <a:r>
              <a:rPr lang="en-US" sz="1400" b="1"/>
              <a:t>Do Not Flush</a:t>
            </a:r>
            <a:r>
              <a:rPr lang="en-US" sz="1400"/>
              <a:t> symbol: most wipes (baby, makeup, cleaning) carry this label because they don’t break down in water and belong in the trash, not the toilet. Keep a lidded trash can by the toilet to make disposing of non-flushable items easy — only human waste, toilet paper, or a wipe clearly labeled as flushable should be flushed. </a:t>
            </a:r>
          </a:p>
          <a:p>
            <a:pPr>
              <a:lnSpc>
                <a:spcPct val="113000"/>
              </a:lnSpc>
            </a:pPr>
            <a:r>
              <a:rPr lang="en-US" sz="1400"/>
              <a:t> </a:t>
            </a:r>
          </a:p>
          <a:p>
            <a:pPr>
              <a:lnSpc>
                <a:spcPct val="113000"/>
              </a:lnSpc>
            </a:pPr>
            <a:r>
              <a:rPr lang="en-US" sz="1400"/>
              <a:t>Think before you flush — every time. </a:t>
            </a:r>
            <a:r>
              <a:rPr lang="en-US" sz="1400" b="1" i="1"/>
              <a:t>[Optional: Visit </a:t>
            </a:r>
            <a:r>
              <a:rPr lang="en-US" sz="1400" b="1" i="1" u="sng">
                <a:hlinkClick r:id="rId2"/>
              </a:rPr>
              <a:t>https://flushsmart.org/</a:t>
            </a:r>
            <a:r>
              <a:rPr lang="en-US" sz="1400" b="1" i="1"/>
              <a:t> to learn more.]</a:t>
            </a:r>
            <a:endParaRPr lang="en-US" sz="1400"/>
          </a:p>
          <a:p>
            <a:endParaRPr lang="en-US" sz="1400"/>
          </a:p>
        </p:txBody>
      </p:sp>
    </p:spTree>
    <p:extLst>
      <p:ext uri="{BB962C8B-B14F-4D97-AF65-F5344CB8AC3E}">
        <p14:creationId xmlns:p14="http://schemas.microsoft.com/office/powerpoint/2010/main" val="1878120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06BAC88-4405-4414-4CA1-8F15679FDE27}"/>
              </a:ext>
            </a:extLst>
          </p:cNvPr>
          <p:cNvSpPr/>
          <p:nvPr/>
        </p:nvSpPr>
        <p:spPr>
          <a:xfrm>
            <a:off x="717107" y="2268465"/>
            <a:ext cx="6311900" cy="4498325"/>
          </a:xfrm>
          <a:prstGeom prst="roundRect">
            <a:avLst/>
          </a:prstGeom>
          <a:solidFill>
            <a:schemeClr val="accent1">
              <a:lumMod val="20000"/>
              <a:lumOff val="80000"/>
            </a:schemeClr>
          </a:solidFill>
          <a:ln>
            <a:solidFill>
              <a:schemeClr val="accent2">
                <a:lumMod val="25000"/>
                <a:lumOff val="75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73C147C9-D421-E078-601D-DF47CFBF2CEC}"/>
              </a:ext>
            </a:extLst>
          </p:cNvPr>
          <p:cNvSpPr>
            <a:spLocks noGrp="1"/>
          </p:cNvSpPr>
          <p:nvPr>
            <p:ph type="body" sz="quarter" idx="10"/>
          </p:nvPr>
        </p:nvSpPr>
        <p:spPr>
          <a:xfrm>
            <a:off x="1011382" y="2733556"/>
            <a:ext cx="5777346" cy="3568141"/>
          </a:xfrm>
        </p:spPr>
        <p:txBody>
          <a:bodyPr/>
          <a:lstStyle/>
          <a:p>
            <a:pPr algn="ctr">
              <a:lnSpc>
                <a:spcPct val="113000"/>
              </a:lnSpc>
            </a:pPr>
            <a:r>
              <a:rPr lang="en-US" sz="2400" b="1">
                <a:solidFill>
                  <a:schemeClr val="accent3"/>
                </a:solidFill>
                <a:latin typeface="Montserrat SemiBold" panose="00000700000000000000" pitchFamily="2" charset="0"/>
              </a:rPr>
              <a:t>Overview</a:t>
            </a:r>
            <a:r>
              <a:rPr lang="en-US" sz="2400">
                <a:latin typeface="Montserrat SemiBold" panose="00000700000000000000" pitchFamily="2" charset="0"/>
              </a:rPr>
              <a:t> </a:t>
            </a:r>
          </a:p>
          <a:p>
            <a:pPr>
              <a:lnSpc>
                <a:spcPct val="113000"/>
              </a:lnSpc>
            </a:pPr>
            <a:r>
              <a:rPr lang="en-US" sz="1800"/>
              <a:t>Flush Smart Month is your opportunity to engage your community and build awareness about proper flushing habits. The ideas laid out within the toolkit can be easily scaled depending on your marketing and communications strategy as well as resources. We have provided inspiration whether you are running a public information campaign for your community or sharing the message with your customers or followers.</a:t>
            </a:r>
          </a:p>
        </p:txBody>
      </p:sp>
      <p:sp>
        <p:nvSpPr>
          <p:cNvPr id="4" name="Title 1">
            <a:extLst>
              <a:ext uri="{FF2B5EF4-FFF2-40B4-BE49-F238E27FC236}">
                <a16:creationId xmlns:a16="http://schemas.microsoft.com/office/drawing/2014/main" id="{0DBBE2CF-AEF2-13FA-6A24-0510FFAEB3C4}"/>
              </a:ext>
            </a:extLst>
          </p:cNvPr>
          <p:cNvSpPr txBox="1">
            <a:spLocks/>
          </p:cNvSpPr>
          <p:nvPr/>
        </p:nvSpPr>
        <p:spPr>
          <a:xfrm>
            <a:off x="814388" y="973066"/>
            <a:ext cx="6117339" cy="792992"/>
          </a:xfrm>
          <a:prstGeom prst="rect">
            <a:avLst/>
          </a:prstGeom>
        </p:spPr>
        <p:txBody>
          <a:bodyPr vert="horz" wrap="square" lIns="0" tIns="0" rIns="0" bIns="0" rtlCol="0" anchor="b" anchorCtr="0">
            <a:noAutofit/>
          </a:bodyPr>
          <a:lstStyle>
            <a:lvl1pPr algn="ctr" defTabSz="754421" rtl="0" eaLnBrk="1" latinLnBrk="0" hangingPunct="1">
              <a:lnSpc>
                <a:spcPct val="90000"/>
              </a:lnSpc>
              <a:spcBef>
                <a:spcPct val="0"/>
              </a:spcBef>
              <a:buNone/>
              <a:defRPr lang="en-US" sz="2600" b="0" i="0" kern="1200" cap="all" spc="50" baseline="0">
                <a:solidFill>
                  <a:schemeClr val="tx2"/>
                </a:solidFill>
                <a:latin typeface="Montserrat ExtraBold" pitchFamily="2" charset="0"/>
                <a:ea typeface="Verdana" panose="020B0604030504040204" pitchFamily="34" charset="0"/>
                <a:cs typeface="Montserrat ExtraBold" pitchFamily="2" charset="0"/>
              </a:defRPr>
            </a:lvl1pPr>
          </a:lstStyle>
          <a:p>
            <a:r>
              <a:rPr lang="en-US" sz="2800" b="1"/>
              <a:t>ENGAGEMENT TIPS AND IDEAS THROUGHOUT FLUSH SMART MONTH</a:t>
            </a:r>
            <a:endParaRPr lang="en-US" sz="2800"/>
          </a:p>
        </p:txBody>
      </p:sp>
    </p:spTree>
    <p:extLst>
      <p:ext uri="{BB962C8B-B14F-4D97-AF65-F5344CB8AC3E}">
        <p14:creationId xmlns:p14="http://schemas.microsoft.com/office/powerpoint/2010/main" val="471337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DBBBC87-FCEA-ED7F-E2D4-255E7055F32A}"/>
              </a:ext>
            </a:extLst>
          </p:cNvPr>
          <p:cNvSpPr txBox="1"/>
          <p:nvPr/>
        </p:nvSpPr>
        <p:spPr>
          <a:xfrm>
            <a:off x="1383688" y="990190"/>
            <a:ext cx="5139547" cy="954107"/>
          </a:xfrm>
          <a:prstGeom prst="rect">
            <a:avLst/>
          </a:prstGeom>
          <a:noFill/>
        </p:spPr>
        <p:txBody>
          <a:bodyPr wrap="none" rtlCol="0">
            <a:spAutoFit/>
          </a:bodyPr>
          <a:lstStyle/>
          <a:p>
            <a:pPr algn="ctr"/>
            <a:r>
              <a:rPr lang="en-US" sz="2800" b="1">
                <a:solidFill>
                  <a:schemeClr val="tx2"/>
                </a:solidFill>
                <a:latin typeface="Montserrat ExtraBold" pitchFamily="2" charset="0"/>
              </a:rPr>
              <a:t>JOIN US IN CELEBRATING </a:t>
            </a:r>
          </a:p>
          <a:p>
            <a:pPr algn="ctr"/>
            <a:r>
              <a:rPr lang="en-US" sz="2800" b="1">
                <a:solidFill>
                  <a:schemeClr val="tx2"/>
                </a:solidFill>
                <a:latin typeface="Montserrat ExtraBold" pitchFamily="2" charset="0"/>
              </a:rPr>
              <a:t>FLUSH SMART MONTH</a:t>
            </a:r>
          </a:p>
        </p:txBody>
      </p:sp>
      <p:sp>
        <p:nvSpPr>
          <p:cNvPr id="8" name="TextBox 7">
            <a:extLst>
              <a:ext uri="{FF2B5EF4-FFF2-40B4-BE49-F238E27FC236}">
                <a16:creationId xmlns:a16="http://schemas.microsoft.com/office/drawing/2014/main" id="{6B2D27B4-BDE6-6FB0-ACCA-BCED59154C7E}"/>
              </a:ext>
            </a:extLst>
          </p:cNvPr>
          <p:cNvSpPr txBox="1"/>
          <p:nvPr/>
        </p:nvSpPr>
        <p:spPr>
          <a:xfrm>
            <a:off x="909169" y="2301784"/>
            <a:ext cx="4530407" cy="369332"/>
          </a:xfrm>
          <a:prstGeom prst="rect">
            <a:avLst/>
          </a:prstGeom>
          <a:noFill/>
        </p:spPr>
        <p:txBody>
          <a:bodyPr wrap="none" rtlCol="0">
            <a:spAutoFit/>
          </a:bodyPr>
          <a:lstStyle/>
          <a:p>
            <a:r>
              <a:rPr lang="en-US">
                <a:solidFill>
                  <a:schemeClr val="accent3"/>
                </a:solidFill>
                <a:latin typeface="Montserrat SemiBold" pitchFamily="2" charset="0"/>
              </a:rPr>
              <a:t>WHAT’S INCLUDED IN THE TOOLKIT:</a:t>
            </a:r>
          </a:p>
        </p:txBody>
      </p:sp>
      <p:sp>
        <p:nvSpPr>
          <p:cNvPr id="3" name="TextBox 2">
            <a:extLst>
              <a:ext uri="{FF2B5EF4-FFF2-40B4-BE49-F238E27FC236}">
                <a16:creationId xmlns:a16="http://schemas.microsoft.com/office/drawing/2014/main" id="{E04AFD41-EB5E-1ADD-D4E1-FC784CE560EB}"/>
              </a:ext>
            </a:extLst>
          </p:cNvPr>
          <p:cNvSpPr txBox="1"/>
          <p:nvPr/>
        </p:nvSpPr>
        <p:spPr>
          <a:xfrm>
            <a:off x="930388" y="2830275"/>
            <a:ext cx="5822428" cy="307777"/>
          </a:xfrm>
          <a:prstGeom prst="rect">
            <a:avLst/>
          </a:prstGeom>
          <a:noFill/>
        </p:spPr>
        <p:txBody>
          <a:bodyPr wrap="none" lIns="91440" tIns="45720" rIns="91440" bIns="45720" rtlCol="0" anchor="t">
            <a:spAutoFit/>
          </a:bodyPr>
          <a:lstStyle/>
          <a:p>
            <a:r>
              <a:rPr lang="en-US" sz="1400" b="1">
                <a:solidFill>
                  <a:schemeClr val="tx2"/>
                </a:solidFill>
                <a:latin typeface="Montserrat"/>
                <a:hlinkClick r:id="rId2" action="ppaction://hlinksldjump"/>
              </a:rPr>
              <a:t>How RFA is Celebrating</a:t>
            </a:r>
            <a:r>
              <a:rPr lang="en-US" sz="1400">
                <a:solidFill>
                  <a:schemeClr val="tx2"/>
                </a:solidFill>
                <a:latin typeface="Montserrat"/>
                <a:hlinkClick r:id="rId2" action="ppaction://hlinksldjump"/>
              </a:rPr>
              <a:t>…………...........................................................................</a:t>
            </a:r>
            <a:r>
              <a:rPr lang="en-US" sz="1400" b="1">
                <a:solidFill>
                  <a:schemeClr val="tx2"/>
                </a:solidFill>
                <a:latin typeface="Montserrat"/>
                <a:hlinkClick r:id="rId2" action="ppaction://hlinksldjump"/>
              </a:rPr>
              <a:t>3</a:t>
            </a:r>
            <a:endParaRPr lang="en-US" sz="1400" b="1">
              <a:solidFill>
                <a:schemeClr val="tx2"/>
              </a:solidFill>
              <a:latin typeface="Montserrat"/>
            </a:endParaRPr>
          </a:p>
        </p:txBody>
      </p:sp>
      <p:sp>
        <p:nvSpPr>
          <p:cNvPr id="5" name="TextBox 4">
            <a:extLst>
              <a:ext uri="{FF2B5EF4-FFF2-40B4-BE49-F238E27FC236}">
                <a16:creationId xmlns:a16="http://schemas.microsoft.com/office/drawing/2014/main" id="{D69A5922-AABA-2665-76C9-BD6341CBCE33}"/>
              </a:ext>
            </a:extLst>
          </p:cNvPr>
          <p:cNvSpPr txBox="1"/>
          <p:nvPr/>
        </p:nvSpPr>
        <p:spPr>
          <a:xfrm>
            <a:off x="930388" y="3216896"/>
            <a:ext cx="5868914" cy="307777"/>
          </a:xfrm>
          <a:prstGeom prst="rect">
            <a:avLst/>
          </a:prstGeom>
          <a:noFill/>
        </p:spPr>
        <p:txBody>
          <a:bodyPr wrap="none" lIns="91440" tIns="45720" rIns="91440" bIns="45720" rtlCol="0" anchor="t">
            <a:spAutoFit/>
          </a:bodyPr>
          <a:lstStyle/>
          <a:p>
            <a:r>
              <a:rPr lang="en-US" sz="1400" b="1">
                <a:solidFill>
                  <a:schemeClr val="tx2"/>
                </a:solidFill>
                <a:latin typeface="Montserrat"/>
                <a:hlinkClick r:id="rId3" action="ppaction://hlinksldjump"/>
              </a:rPr>
              <a:t>Bathroom Bootycamp 7-Day Challenge</a:t>
            </a:r>
            <a:r>
              <a:rPr lang="en-US" sz="1400">
                <a:solidFill>
                  <a:schemeClr val="tx2"/>
                </a:solidFill>
                <a:latin typeface="Montserrat"/>
                <a:hlinkClick r:id="rId3" action="ppaction://hlinksldjump"/>
              </a:rPr>
              <a:t>………………………………………….</a:t>
            </a:r>
            <a:r>
              <a:rPr lang="en-US" sz="1400" b="1">
                <a:solidFill>
                  <a:schemeClr val="tx2"/>
                </a:solidFill>
                <a:latin typeface="Montserrat"/>
                <a:hlinkClick r:id="rId3" action="ppaction://hlinksldjump"/>
              </a:rPr>
              <a:t>6</a:t>
            </a:r>
            <a:endParaRPr lang="en-US" sz="1400" b="1">
              <a:solidFill>
                <a:schemeClr val="tx2"/>
              </a:solidFill>
              <a:latin typeface="Montserrat"/>
            </a:endParaRPr>
          </a:p>
        </p:txBody>
      </p:sp>
      <p:sp>
        <p:nvSpPr>
          <p:cNvPr id="9" name="TextBox 8">
            <a:extLst>
              <a:ext uri="{FF2B5EF4-FFF2-40B4-BE49-F238E27FC236}">
                <a16:creationId xmlns:a16="http://schemas.microsoft.com/office/drawing/2014/main" id="{0EE33D9C-6612-2A53-27EB-E654ED72B0CE}"/>
              </a:ext>
            </a:extLst>
          </p:cNvPr>
          <p:cNvSpPr txBox="1"/>
          <p:nvPr/>
        </p:nvSpPr>
        <p:spPr>
          <a:xfrm>
            <a:off x="930388" y="3990138"/>
            <a:ext cx="5878532" cy="307777"/>
          </a:xfrm>
          <a:prstGeom prst="rect">
            <a:avLst/>
          </a:prstGeom>
          <a:noFill/>
        </p:spPr>
        <p:txBody>
          <a:bodyPr wrap="none" lIns="91440" tIns="45720" rIns="91440" bIns="45720" rtlCol="0" anchor="t">
            <a:spAutoFit/>
          </a:bodyPr>
          <a:lstStyle/>
          <a:p>
            <a:r>
              <a:rPr lang="en-US" sz="1400" b="1">
                <a:solidFill>
                  <a:schemeClr val="tx2"/>
                </a:solidFill>
                <a:latin typeface="Montserrat"/>
                <a:hlinkClick r:id="rId4" action="ppaction://hlinksldjump"/>
              </a:rPr>
              <a:t>Social Guidance</a:t>
            </a:r>
            <a:r>
              <a:rPr lang="en-US" sz="1400">
                <a:solidFill>
                  <a:schemeClr val="tx2"/>
                </a:solidFill>
                <a:latin typeface="Montserrat"/>
                <a:hlinkClick r:id="rId4" action="ppaction://hlinksldjump"/>
              </a:rPr>
              <a:t>….....................................................................................………………</a:t>
            </a:r>
            <a:r>
              <a:rPr lang="en-US" sz="1400" b="1">
                <a:solidFill>
                  <a:schemeClr val="tx2"/>
                </a:solidFill>
                <a:latin typeface="Montserrat"/>
                <a:hlinkClick r:id="rId4" action="ppaction://hlinksldjump"/>
              </a:rPr>
              <a:t>8</a:t>
            </a:r>
            <a:endParaRPr lang="en-US" sz="1400" b="1">
              <a:solidFill>
                <a:schemeClr val="tx2"/>
              </a:solidFill>
              <a:latin typeface="Montserrat"/>
            </a:endParaRPr>
          </a:p>
        </p:txBody>
      </p:sp>
      <p:sp>
        <p:nvSpPr>
          <p:cNvPr id="10" name="TextBox 9">
            <a:extLst>
              <a:ext uri="{FF2B5EF4-FFF2-40B4-BE49-F238E27FC236}">
                <a16:creationId xmlns:a16="http://schemas.microsoft.com/office/drawing/2014/main" id="{9746CF65-C293-3F6D-5EDC-CB61832DE84E}"/>
              </a:ext>
            </a:extLst>
          </p:cNvPr>
          <p:cNvSpPr txBox="1"/>
          <p:nvPr/>
        </p:nvSpPr>
        <p:spPr>
          <a:xfrm>
            <a:off x="930388" y="5150003"/>
            <a:ext cx="6026009" cy="307777"/>
          </a:xfrm>
          <a:prstGeom prst="rect">
            <a:avLst/>
          </a:prstGeom>
          <a:noFill/>
        </p:spPr>
        <p:txBody>
          <a:bodyPr wrap="square" lIns="91440" tIns="45720" rIns="91440" bIns="45720" rtlCol="0" anchor="t">
            <a:spAutoFit/>
          </a:bodyPr>
          <a:lstStyle/>
          <a:p>
            <a:r>
              <a:rPr lang="en-US" sz="1400" b="1">
                <a:solidFill>
                  <a:schemeClr val="tx2"/>
                </a:solidFill>
                <a:latin typeface="Montserrat"/>
                <a:hlinkClick r:id="rId5" action="ppaction://hlinksldjump"/>
              </a:rPr>
              <a:t>Engagement Tips and Ideas</a:t>
            </a:r>
            <a:r>
              <a:rPr lang="en-US" sz="1400">
                <a:solidFill>
                  <a:schemeClr val="tx2"/>
                </a:solidFill>
                <a:latin typeface="Montserrat"/>
                <a:hlinkClick r:id="rId5" action="ppaction://hlinksldjump"/>
              </a:rPr>
              <a:t>............................................................................</a:t>
            </a:r>
            <a:r>
              <a:rPr lang="en-US" sz="1400" b="1">
                <a:solidFill>
                  <a:schemeClr val="tx2"/>
                </a:solidFill>
                <a:latin typeface="Montserrat"/>
                <a:hlinkClick r:id="rId5" action="ppaction://hlinksldjump"/>
              </a:rPr>
              <a:t>19</a:t>
            </a:r>
            <a:endParaRPr lang="en-US" sz="1400" b="1">
              <a:solidFill>
                <a:schemeClr val="tx2"/>
              </a:solidFill>
              <a:latin typeface="Montserrat"/>
            </a:endParaRPr>
          </a:p>
        </p:txBody>
      </p:sp>
      <p:sp>
        <p:nvSpPr>
          <p:cNvPr id="11" name="TextBox 10">
            <a:extLst>
              <a:ext uri="{FF2B5EF4-FFF2-40B4-BE49-F238E27FC236}">
                <a16:creationId xmlns:a16="http://schemas.microsoft.com/office/drawing/2014/main" id="{7685C6DF-D41A-16F2-E770-D23AC8126C0C}"/>
              </a:ext>
            </a:extLst>
          </p:cNvPr>
          <p:cNvSpPr txBox="1"/>
          <p:nvPr/>
        </p:nvSpPr>
        <p:spPr>
          <a:xfrm>
            <a:off x="3292127" y="9305927"/>
            <a:ext cx="1188146" cy="246221"/>
          </a:xfrm>
          <a:prstGeom prst="rect">
            <a:avLst/>
          </a:prstGeom>
          <a:noFill/>
        </p:spPr>
        <p:txBody>
          <a:bodyPr wrap="none" rtlCol="0">
            <a:spAutoFit/>
          </a:bodyPr>
          <a:lstStyle/>
          <a:p>
            <a:r>
              <a:rPr lang="en-US" sz="1000">
                <a:solidFill>
                  <a:schemeClr val="tx2"/>
                </a:solidFill>
                <a:latin typeface="Montserrat SemiBold" pitchFamily="2" charset="0"/>
              </a:rPr>
              <a:t>#FLUSHSMART</a:t>
            </a:r>
          </a:p>
        </p:txBody>
      </p:sp>
      <p:sp>
        <p:nvSpPr>
          <p:cNvPr id="4" name="TextBox 3">
            <a:extLst>
              <a:ext uri="{FF2B5EF4-FFF2-40B4-BE49-F238E27FC236}">
                <a16:creationId xmlns:a16="http://schemas.microsoft.com/office/drawing/2014/main" id="{3883A665-C0E1-24BC-0AAA-492D23F83121}"/>
              </a:ext>
            </a:extLst>
          </p:cNvPr>
          <p:cNvSpPr txBox="1"/>
          <p:nvPr/>
        </p:nvSpPr>
        <p:spPr>
          <a:xfrm>
            <a:off x="930388" y="4763380"/>
            <a:ext cx="62250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20331C"/>
                </a:solidFill>
                <a:latin typeface="Montserrat"/>
                <a:hlinkClick r:id="rId6" action="ppaction://hlinksldjump"/>
              </a:rPr>
              <a:t>Newsletter Blurb</a:t>
            </a:r>
            <a:r>
              <a:rPr lang="en-US" sz="1400">
                <a:solidFill>
                  <a:srgbClr val="20331C"/>
                </a:solidFill>
                <a:latin typeface="Montserrat"/>
                <a:hlinkClick r:id="rId6" action="ppaction://hlinksldjump"/>
              </a:rPr>
              <a:t>….....................……………..</a:t>
            </a:r>
            <a:r>
              <a:rPr lang="en-US" sz="1400">
                <a:solidFill>
                  <a:schemeClr val="tx2"/>
                </a:solidFill>
                <a:latin typeface="Montserrat"/>
                <a:hlinkClick r:id="rId6" action="ppaction://hlinksldjump"/>
              </a:rPr>
              <a:t>.............................................................</a:t>
            </a:r>
            <a:r>
              <a:rPr lang="en-US" sz="1400" b="1">
                <a:solidFill>
                  <a:srgbClr val="20331C"/>
                </a:solidFill>
                <a:latin typeface="Montserrat"/>
                <a:hlinkClick r:id="rId6" action="ppaction://hlinksldjump"/>
              </a:rPr>
              <a:t>18</a:t>
            </a:r>
            <a:r>
              <a:rPr sz="1400" b="1" i="0">
                <a:solidFill>
                  <a:srgbClr val="000000"/>
                </a:solidFill>
                <a:latin typeface="Montserrat"/>
                <a:ea typeface="Montserrat"/>
                <a:cs typeface="Montserrat"/>
                <a:hlinkClick r:id="rId6" action="ppaction://hlinksldjump"/>
              </a:rPr>
              <a:t>​</a:t>
            </a:r>
            <a:endParaRPr lang="en-US" b="1"/>
          </a:p>
        </p:txBody>
      </p:sp>
      <p:sp>
        <p:nvSpPr>
          <p:cNvPr id="12" name="TextBox 11">
            <a:extLst>
              <a:ext uri="{FF2B5EF4-FFF2-40B4-BE49-F238E27FC236}">
                <a16:creationId xmlns:a16="http://schemas.microsoft.com/office/drawing/2014/main" id="{190B97D9-9343-389A-63CF-5F15A2921358}"/>
              </a:ext>
            </a:extLst>
          </p:cNvPr>
          <p:cNvSpPr txBox="1"/>
          <p:nvPr/>
        </p:nvSpPr>
        <p:spPr>
          <a:xfrm>
            <a:off x="930387" y="3603517"/>
            <a:ext cx="5822427" cy="307777"/>
          </a:xfrm>
          <a:prstGeom prst="rect">
            <a:avLst/>
          </a:prstGeom>
          <a:noFill/>
        </p:spPr>
        <p:txBody>
          <a:bodyPr wrap="square">
            <a:spAutoFit/>
          </a:bodyPr>
          <a:lstStyle/>
          <a:p>
            <a:r>
              <a:rPr lang="en-US" sz="1400" b="1">
                <a:solidFill>
                  <a:schemeClr val="tx2"/>
                </a:solidFill>
                <a:latin typeface="Montserrat"/>
                <a:hlinkClick r:id="rId7" action="ppaction://hlinksldjump"/>
              </a:rPr>
              <a:t>Blog Template</a:t>
            </a:r>
            <a:r>
              <a:rPr lang="en-US" sz="1400">
                <a:solidFill>
                  <a:schemeClr val="tx2"/>
                </a:solidFill>
                <a:latin typeface="Montserrat"/>
                <a:hlinkClick r:id="rId7" action="ppaction://hlinksldjump"/>
              </a:rPr>
              <a:t>….....................................................................................…………………</a:t>
            </a:r>
            <a:r>
              <a:rPr lang="en-US" sz="1400" b="1">
                <a:solidFill>
                  <a:schemeClr val="tx2"/>
                </a:solidFill>
                <a:latin typeface="Montserrat"/>
                <a:hlinkClick r:id="rId7" action="ppaction://hlinksldjump"/>
              </a:rPr>
              <a:t>7</a:t>
            </a:r>
            <a:endParaRPr lang="en-US" sz="1400"/>
          </a:p>
        </p:txBody>
      </p:sp>
      <p:sp>
        <p:nvSpPr>
          <p:cNvPr id="13" name="TextBox 12">
            <a:extLst>
              <a:ext uri="{FF2B5EF4-FFF2-40B4-BE49-F238E27FC236}">
                <a16:creationId xmlns:a16="http://schemas.microsoft.com/office/drawing/2014/main" id="{02CD86EA-B955-7D21-1DFB-BDB30F7AA03E}"/>
              </a:ext>
            </a:extLst>
          </p:cNvPr>
          <p:cNvSpPr txBox="1"/>
          <p:nvPr/>
        </p:nvSpPr>
        <p:spPr>
          <a:xfrm>
            <a:off x="930387" y="4376759"/>
            <a:ext cx="6174566" cy="307777"/>
          </a:xfrm>
          <a:prstGeom prst="rect">
            <a:avLst/>
          </a:prstGeom>
          <a:noFill/>
        </p:spPr>
        <p:txBody>
          <a:bodyPr wrap="square">
            <a:spAutoFit/>
          </a:bodyPr>
          <a:lstStyle/>
          <a:p>
            <a:r>
              <a:rPr lang="en-US" sz="1400" b="1">
                <a:solidFill>
                  <a:schemeClr val="tx2"/>
                </a:solidFill>
                <a:latin typeface="Montserrat"/>
                <a:hlinkClick r:id="rId8" action="ppaction://hlinksldjump"/>
              </a:rPr>
              <a:t>Op-Ed Template</a:t>
            </a:r>
            <a:r>
              <a:rPr lang="en-US" sz="1400">
                <a:solidFill>
                  <a:schemeClr val="tx2"/>
                </a:solidFill>
                <a:latin typeface="Montserrat"/>
                <a:hlinkClick r:id="rId8" action="ppaction://hlinksldjump"/>
              </a:rPr>
              <a:t>….....................................................................................…………….</a:t>
            </a:r>
            <a:r>
              <a:rPr lang="en-US" sz="1400" b="1">
                <a:solidFill>
                  <a:schemeClr val="tx2"/>
                </a:solidFill>
                <a:latin typeface="Montserrat"/>
                <a:hlinkClick r:id="rId8" action="ppaction://hlinksldjump"/>
              </a:rPr>
              <a:t>16</a:t>
            </a:r>
            <a:endParaRPr lang="en-US" sz="1400" b="1">
              <a:solidFill>
                <a:schemeClr val="tx2"/>
              </a:solidFill>
              <a:latin typeface="Montserrat"/>
            </a:endParaRPr>
          </a:p>
        </p:txBody>
      </p:sp>
    </p:spTree>
    <p:extLst>
      <p:ext uri="{BB962C8B-B14F-4D97-AF65-F5344CB8AC3E}">
        <p14:creationId xmlns:p14="http://schemas.microsoft.com/office/powerpoint/2010/main" val="3533277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C292B-C050-FD0A-256A-C6DD74EF9479}"/>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23FCD7C-2AF1-7A7E-7950-A3BCFDD9729A}"/>
              </a:ext>
            </a:extLst>
          </p:cNvPr>
          <p:cNvSpPr/>
          <p:nvPr/>
        </p:nvSpPr>
        <p:spPr>
          <a:xfrm>
            <a:off x="703614" y="7246619"/>
            <a:ext cx="6311900" cy="1620290"/>
          </a:xfrm>
          <a:prstGeom prst="roundRect">
            <a:avLst/>
          </a:prstGeom>
          <a:solidFill>
            <a:schemeClr val="accent1">
              <a:lumMod val="20000"/>
              <a:lumOff val="80000"/>
            </a:schemeClr>
          </a:solidFill>
          <a:ln>
            <a:solidFill>
              <a:schemeClr val="accent2">
                <a:lumMod val="25000"/>
                <a:lumOff val="75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27F93D57-26F5-97A8-0458-96274AAD3896}"/>
              </a:ext>
            </a:extLst>
          </p:cNvPr>
          <p:cNvSpPr/>
          <p:nvPr/>
        </p:nvSpPr>
        <p:spPr>
          <a:xfrm>
            <a:off x="703614" y="4013709"/>
            <a:ext cx="6311900" cy="3034791"/>
          </a:xfrm>
          <a:prstGeom prst="roundRect">
            <a:avLst>
              <a:gd name="adj" fmla="val 12064"/>
            </a:avLst>
          </a:prstGeom>
          <a:solidFill>
            <a:schemeClr val="accent1">
              <a:lumMod val="20000"/>
              <a:lumOff val="80000"/>
            </a:schemeClr>
          </a:solidFill>
          <a:ln>
            <a:solidFill>
              <a:schemeClr val="accent2">
                <a:lumMod val="25000"/>
                <a:lumOff val="75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7FBF3F48-AAED-32DE-A99A-E57F2DF27BF0}"/>
              </a:ext>
            </a:extLst>
          </p:cNvPr>
          <p:cNvSpPr/>
          <p:nvPr/>
        </p:nvSpPr>
        <p:spPr>
          <a:xfrm>
            <a:off x="703614" y="1676401"/>
            <a:ext cx="6311900" cy="2146808"/>
          </a:xfrm>
          <a:prstGeom prst="roundRect">
            <a:avLst/>
          </a:prstGeom>
          <a:solidFill>
            <a:schemeClr val="accent1">
              <a:lumMod val="20000"/>
              <a:lumOff val="80000"/>
            </a:schemeClr>
          </a:solidFill>
          <a:ln>
            <a:solidFill>
              <a:schemeClr val="accent2">
                <a:lumMod val="25000"/>
                <a:lumOff val="75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41F005-EE84-A3AE-4BBF-078AF391D265}"/>
              </a:ext>
            </a:extLst>
          </p:cNvPr>
          <p:cNvSpPr>
            <a:spLocks noGrp="1"/>
          </p:cNvSpPr>
          <p:nvPr>
            <p:ph type="title"/>
          </p:nvPr>
        </p:nvSpPr>
        <p:spPr>
          <a:xfrm>
            <a:off x="471489" y="635758"/>
            <a:ext cx="6805611" cy="792992"/>
          </a:xfrm>
        </p:spPr>
        <p:txBody>
          <a:bodyPr/>
          <a:lstStyle/>
          <a:p>
            <a:r>
              <a:rPr lang="en-US" sz="2800" b="1"/>
              <a:t>Wastewater and municipal/</a:t>
            </a:r>
            <a:br>
              <a:rPr lang="en-US" sz="2800" b="1"/>
            </a:br>
            <a:r>
              <a:rPr lang="en-US" sz="2800" b="1"/>
              <a:t>city entities</a:t>
            </a:r>
            <a:endParaRPr lang="en-US" sz="2800"/>
          </a:p>
        </p:txBody>
      </p:sp>
      <p:sp>
        <p:nvSpPr>
          <p:cNvPr id="3" name="Text Placeholder 2">
            <a:extLst>
              <a:ext uri="{FF2B5EF4-FFF2-40B4-BE49-F238E27FC236}">
                <a16:creationId xmlns:a16="http://schemas.microsoft.com/office/drawing/2014/main" id="{A42D4FE2-318C-7627-B341-351A0562BB08}"/>
              </a:ext>
            </a:extLst>
          </p:cNvPr>
          <p:cNvSpPr>
            <a:spLocks noGrp="1"/>
          </p:cNvSpPr>
          <p:nvPr>
            <p:ph type="body" sz="quarter" idx="10"/>
          </p:nvPr>
        </p:nvSpPr>
        <p:spPr>
          <a:xfrm>
            <a:off x="894909" y="1879979"/>
            <a:ext cx="5929311" cy="1695071"/>
          </a:xfrm>
        </p:spPr>
        <p:txBody>
          <a:bodyPr/>
          <a:lstStyle/>
          <a:p>
            <a:pPr>
              <a:lnSpc>
                <a:spcPct val="114000"/>
              </a:lnSpc>
            </a:pPr>
            <a:r>
              <a:rPr lang="en-US" sz="1600" b="1">
                <a:solidFill>
                  <a:schemeClr val="accent3"/>
                </a:solidFill>
              </a:rPr>
              <a:t>Light Effort</a:t>
            </a:r>
            <a:r>
              <a:rPr lang="en-US" sz="1600"/>
              <a:t> - Newsletter Activation</a:t>
            </a:r>
          </a:p>
          <a:p>
            <a:pPr lvl="2">
              <a:lnSpc>
                <a:spcPct val="113000"/>
              </a:lnSpc>
            </a:pPr>
            <a:r>
              <a:rPr lang="en-US" sz="1300" b="1"/>
              <a:t>Week 1 / July 1</a:t>
            </a:r>
            <a:r>
              <a:rPr lang="en-US" sz="1300"/>
              <a:t>: Launch of Flush Smart Month and </a:t>
            </a:r>
            <a:r>
              <a:rPr lang="en-US" sz="1300">
                <a:hlinkClick r:id="rId2"/>
              </a:rPr>
              <a:t>link out to quiz</a:t>
            </a:r>
            <a:r>
              <a:rPr lang="en-US" sz="1300"/>
              <a:t> </a:t>
            </a:r>
          </a:p>
          <a:p>
            <a:pPr lvl="2">
              <a:lnSpc>
                <a:spcPct val="113000"/>
              </a:lnSpc>
            </a:pPr>
            <a:r>
              <a:rPr lang="en-US" sz="1300" b="1"/>
              <a:t>Week 2</a:t>
            </a:r>
            <a:r>
              <a:rPr lang="en-US" sz="1300"/>
              <a:t>: Know what not to flush and feature “7 items that belong in the trash”</a:t>
            </a:r>
          </a:p>
          <a:p>
            <a:pPr lvl="2">
              <a:lnSpc>
                <a:spcPct val="113000"/>
              </a:lnSpc>
            </a:pPr>
            <a:r>
              <a:rPr lang="en-US" sz="1300" b="1"/>
              <a:t>Week 3</a:t>
            </a:r>
            <a:r>
              <a:rPr lang="en-US" sz="1300"/>
              <a:t>: share flushable facts or statistics from your system about clogs/costs with opportunity to pull in data from RFA’s collection study (see more </a:t>
            </a:r>
            <a:r>
              <a:rPr lang="en-US" sz="1300" u="sng">
                <a:hlinkClick r:id="rId3"/>
              </a:rPr>
              <a:t>here</a:t>
            </a:r>
            <a:r>
              <a:rPr lang="en-US" sz="1300"/>
              <a:t>)</a:t>
            </a:r>
          </a:p>
        </p:txBody>
      </p:sp>
      <p:sp>
        <p:nvSpPr>
          <p:cNvPr id="6" name="Text Placeholder 2">
            <a:extLst>
              <a:ext uri="{FF2B5EF4-FFF2-40B4-BE49-F238E27FC236}">
                <a16:creationId xmlns:a16="http://schemas.microsoft.com/office/drawing/2014/main" id="{42E8D7BC-6328-81B5-ACFF-A77D0BC56C95}"/>
              </a:ext>
            </a:extLst>
          </p:cNvPr>
          <p:cNvSpPr txBox="1">
            <a:spLocks/>
          </p:cNvSpPr>
          <p:nvPr/>
        </p:nvSpPr>
        <p:spPr>
          <a:xfrm>
            <a:off x="894909" y="4191509"/>
            <a:ext cx="5929311" cy="2679700"/>
          </a:xfrm>
          <a:prstGeom prst="rect">
            <a:avLst/>
          </a:prstGeom>
        </p:spPr>
        <p:txBody>
          <a:bodyPr vert="horz" lIns="0" tIns="0" rIns="0" bIns="0" rtlCol="0">
            <a:noAutofit/>
          </a:bodyPr>
          <a:lstStyle>
            <a:lvl1pPr marL="0" indent="0" algn="l" defTabSz="754421" rtl="0" eaLnBrk="1" latinLnBrk="0" hangingPunct="1">
              <a:lnSpc>
                <a:spcPct val="100000"/>
              </a:lnSpc>
              <a:spcBef>
                <a:spcPts val="825"/>
              </a:spcBef>
              <a:buClr>
                <a:schemeClr val="tx2"/>
              </a:buClr>
              <a:buFont typeface="Arial" panose="020B0604020202020204" pitchFamily="34" charset="0"/>
              <a:buNone/>
              <a:defRPr sz="1200" b="0" i="0" kern="1200">
                <a:solidFill>
                  <a:schemeClr val="tx1"/>
                </a:solidFill>
                <a:latin typeface="Montserrat" pitchFamily="2" charset="0"/>
                <a:ea typeface="+mn-ea"/>
                <a:cs typeface="+mn-cs"/>
              </a:defRPr>
            </a:lvl1pPr>
            <a:lvl2pPr marL="199073" indent="-183357" algn="l" defTabSz="754421" rtl="0" eaLnBrk="1" latinLnBrk="0" hangingPunct="1">
              <a:lnSpc>
                <a:spcPct val="100000"/>
              </a:lnSpc>
              <a:spcBef>
                <a:spcPts val="413"/>
              </a:spcBef>
              <a:buClr>
                <a:schemeClr val="accent1"/>
              </a:buClr>
              <a:buFont typeface="Arial" panose="020B0604020202020204" pitchFamily="34" charset="0"/>
              <a:buChar char="•"/>
              <a:tabLst/>
              <a:defRPr sz="1200" b="0" i="0" kern="1200">
                <a:solidFill>
                  <a:schemeClr val="tx1"/>
                </a:solidFill>
                <a:latin typeface="Montserrat" pitchFamily="2" charset="0"/>
                <a:ea typeface="+mn-ea"/>
                <a:cs typeface="+mn-cs"/>
              </a:defRPr>
            </a:lvl2pPr>
            <a:lvl3pPr marL="265430" indent="-132715" algn="l" defTabSz="754421" rtl="0" eaLnBrk="1" latinLnBrk="0" hangingPunct="1">
              <a:lnSpc>
                <a:spcPct val="100000"/>
              </a:lnSpc>
              <a:spcBef>
                <a:spcPts val="413"/>
              </a:spcBef>
              <a:buClr>
                <a:schemeClr val="accent1"/>
              </a:buClr>
              <a:buFont typeface="Arial" panose="020B0604020202020204" pitchFamily="34" charset="0"/>
              <a:buChar char="•"/>
              <a:tabLst/>
              <a:defRPr sz="900" b="0" i="0" kern="1200">
                <a:solidFill>
                  <a:schemeClr val="tx1"/>
                </a:solidFill>
                <a:latin typeface="Montserrat" pitchFamily="2" charset="0"/>
                <a:ea typeface="+mn-ea"/>
                <a:cs typeface="+mn-cs"/>
              </a:defRPr>
            </a:lvl3pPr>
            <a:lvl4pPr marL="0" indent="0" algn="l" defTabSz="754421" rtl="0" eaLnBrk="1" latinLnBrk="0" hangingPunct="1">
              <a:lnSpc>
                <a:spcPct val="100000"/>
              </a:lnSpc>
              <a:spcBef>
                <a:spcPts val="1013"/>
              </a:spcBef>
              <a:buClr>
                <a:schemeClr val="tx2"/>
              </a:buClr>
              <a:buFont typeface="Arial" panose="020B0604020202020204" pitchFamily="34" charset="0"/>
              <a:buNone/>
              <a:tabLst/>
              <a:defRPr sz="1200" b="1" i="0" kern="1200">
                <a:solidFill>
                  <a:schemeClr val="accent1"/>
                </a:solidFill>
                <a:latin typeface="Montserrat" pitchFamily="2" charset="0"/>
                <a:ea typeface="+mn-ea"/>
                <a:cs typeface="+mn-cs"/>
              </a:defRPr>
            </a:lvl4pPr>
            <a:lvl5pPr marL="0" indent="0" algn="l" defTabSz="754421" rtl="0" eaLnBrk="1" latinLnBrk="0" hangingPunct="1">
              <a:lnSpc>
                <a:spcPct val="100000"/>
              </a:lnSpc>
              <a:spcBef>
                <a:spcPts val="1013"/>
              </a:spcBef>
              <a:buClr>
                <a:schemeClr val="tx2"/>
              </a:buClr>
              <a:buFont typeface="Arial" panose="020B0604020202020204" pitchFamily="34" charset="0"/>
              <a:buNone/>
              <a:tabLst/>
              <a:defRPr sz="900" b="1" i="0" kern="1200" cap="all" spc="300" baseline="0">
                <a:solidFill>
                  <a:schemeClr val="tx2">
                    <a:lumMod val="50000"/>
                    <a:lumOff val="50000"/>
                  </a:schemeClr>
                </a:solidFill>
                <a:latin typeface="Montserrat" pitchFamily="2" charset="0"/>
                <a:ea typeface="+mn-ea"/>
                <a:cs typeface="+mn-cs"/>
              </a:defRPr>
            </a:lvl5pPr>
            <a:lvl6pPr marL="2074656" indent="-188605" algn="l" defTabSz="754421"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866" indent="-188605" algn="l" defTabSz="754421"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9076" indent="-188605" algn="l" defTabSz="754421"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286" indent="-188605" algn="l" defTabSz="754421"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a:lnSpc>
                <a:spcPct val="114000"/>
              </a:lnSpc>
            </a:pPr>
            <a:r>
              <a:rPr lang="en-US" sz="1600" b="1">
                <a:solidFill>
                  <a:schemeClr val="accent3"/>
                </a:solidFill>
              </a:rPr>
              <a:t>Light Effort</a:t>
            </a:r>
            <a:r>
              <a:rPr lang="en-US" sz="1600"/>
              <a:t> - Ready to Use Emails and Materials</a:t>
            </a:r>
          </a:p>
          <a:p>
            <a:pPr marL="15716" lvl="1" indent="0">
              <a:buNone/>
            </a:pPr>
            <a:r>
              <a:rPr lang="en-US" sz="1300" b="1"/>
              <a:t>Subjects</a:t>
            </a:r>
            <a:r>
              <a:rPr lang="en-US" sz="1300"/>
              <a:t>:</a:t>
            </a:r>
          </a:p>
          <a:p>
            <a:pPr lvl="2"/>
            <a:r>
              <a:rPr lang="en-US" sz="1300"/>
              <a:t>Is your bathroom Flush Smart? Take the 7-Day Challenge this July!</a:t>
            </a:r>
          </a:p>
          <a:p>
            <a:pPr lvl="2"/>
            <a:r>
              <a:rPr lang="en-US" sz="1300"/>
              <a:t>Get Flush Fit: Bathroom Bootycamp 7-Day Challenge</a:t>
            </a:r>
          </a:p>
          <a:p>
            <a:pPr marL="132715" lvl="2" indent="0">
              <a:buNone/>
            </a:pPr>
            <a:endParaRPr lang="en-US" sz="1300"/>
          </a:p>
          <a:p>
            <a:pPr marL="132715" lvl="2" indent="0">
              <a:buNone/>
            </a:pPr>
            <a:r>
              <a:rPr lang="en-US" sz="1300" b="1"/>
              <a:t>Other Tips</a:t>
            </a:r>
          </a:p>
          <a:p>
            <a:pPr lvl="2"/>
            <a:r>
              <a:rPr lang="en-US" sz="1300"/>
              <a:t>Keep emails short – 150-200 words max with one clear call to action (CTA)</a:t>
            </a:r>
          </a:p>
          <a:p>
            <a:pPr lvl="2"/>
            <a:r>
              <a:rPr lang="en-US" sz="1300"/>
              <a:t>Always include a link to the </a:t>
            </a:r>
            <a:r>
              <a:rPr lang="en-US" sz="1300">
                <a:hlinkClick r:id="rId2"/>
              </a:rPr>
              <a:t>Flush Smart Quiz</a:t>
            </a:r>
            <a:endParaRPr lang="en-US" sz="1300"/>
          </a:p>
          <a:p>
            <a:pPr lvl="2"/>
            <a:r>
              <a:rPr lang="en-US" sz="1300"/>
              <a:t>Add a “Forward a Friend” prompt to encourage others to participate in Flush Smart Month</a:t>
            </a:r>
          </a:p>
        </p:txBody>
      </p:sp>
      <p:sp>
        <p:nvSpPr>
          <p:cNvPr id="8" name="Text Placeholder 2">
            <a:extLst>
              <a:ext uri="{FF2B5EF4-FFF2-40B4-BE49-F238E27FC236}">
                <a16:creationId xmlns:a16="http://schemas.microsoft.com/office/drawing/2014/main" id="{CA8DC7A7-1044-8B40-2C5F-795A664506D9}"/>
              </a:ext>
            </a:extLst>
          </p:cNvPr>
          <p:cNvSpPr txBox="1">
            <a:spLocks/>
          </p:cNvSpPr>
          <p:nvPr/>
        </p:nvSpPr>
        <p:spPr>
          <a:xfrm>
            <a:off x="894909" y="7437120"/>
            <a:ext cx="5929311" cy="1211580"/>
          </a:xfrm>
          <a:prstGeom prst="rect">
            <a:avLst/>
          </a:prstGeom>
        </p:spPr>
        <p:txBody>
          <a:bodyPr vert="horz" lIns="0" tIns="0" rIns="0" bIns="0" rtlCol="0">
            <a:noAutofit/>
          </a:bodyPr>
          <a:lstStyle>
            <a:lvl1pPr marL="0" indent="0" algn="l" defTabSz="754421" rtl="0" eaLnBrk="1" latinLnBrk="0" hangingPunct="1">
              <a:lnSpc>
                <a:spcPct val="100000"/>
              </a:lnSpc>
              <a:spcBef>
                <a:spcPts val="825"/>
              </a:spcBef>
              <a:buClr>
                <a:schemeClr val="tx2"/>
              </a:buClr>
              <a:buFont typeface="Arial" panose="020B0604020202020204" pitchFamily="34" charset="0"/>
              <a:buNone/>
              <a:defRPr sz="1200" b="0" i="0" kern="1200">
                <a:solidFill>
                  <a:schemeClr val="tx1"/>
                </a:solidFill>
                <a:latin typeface="Montserrat" pitchFamily="2" charset="0"/>
                <a:ea typeface="+mn-ea"/>
                <a:cs typeface="+mn-cs"/>
              </a:defRPr>
            </a:lvl1pPr>
            <a:lvl2pPr marL="199073" indent="-183357" algn="l" defTabSz="754421" rtl="0" eaLnBrk="1" latinLnBrk="0" hangingPunct="1">
              <a:lnSpc>
                <a:spcPct val="100000"/>
              </a:lnSpc>
              <a:spcBef>
                <a:spcPts val="413"/>
              </a:spcBef>
              <a:buClr>
                <a:schemeClr val="accent1"/>
              </a:buClr>
              <a:buFont typeface="Arial" panose="020B0604020202020204" pitchFamily="34" charset="0"/>
              <a:buChar char="•"/>
              <a:tabLst/>
              <a:defRPr sz="1200" b="0" i="0" kern="1200">
                <a:solidFill>
                  <a:schemeClr val="tx1"/>
                </a:solidFill>
                <a:latin typeface="Montserrat" pitchFamily="2" charset="0"/>
                <a:ea typeface="+mn-ea"/>
                <a:cs typeface="+mn-cs"/>
              </a:defRPr>
            </a:lvl2pPr>
            <a:lvl3pPr marL="265430" indent="-132715" algn="l" defTabSz="754421" rtl="0" eaLnBrk="1" latinLnBrk="0" hangingPunct="1">
              <a:lnSpc>
                <a:spcPct val="100000"/>
              </a:lnSpc>
              <a:spcBef>
                <a:spcPts val="413"/>
              </a:spcBef>
              <a:buClr>
                <a:schemeClr val="accent1"/>
              </a:buClr>
              <a:buFont typeface="Arial" panose="020B0604020202020204" pitchFamily="34" charset="0"/>
              <a:buChar char="•"/>
              <a:tabLst/>
              <a:defRPr sz="900" b="0" i="0" kern="1200">
                <a:solidFill>
                  <a:schemeClr val="tx1"/>
                </a:solidFill>
                <a:latin typeface="Montserrat" pitchFamily="2" charset="0"/>
                <a:ea typeface="+mn-ea"/>
                <a:cs typeface="+mn-cs"/>
              </a:defRPr>
            </a:lvl3pPr>
            <a:lvl4pPr marL="0" indent="0" algn="l" defTabSz="754421" rtl="0" eaLnBrk="1" latinLnBrk="0" hangingPunct="1">
              <a:lnSpc>
                <a:spcPct val="100000"/>
              </a:lnSpc>
              <a:spcBef>
                <a:spcPts val="1013"/>
              </a:spcBef>
              <a:buClr>
                <a:schemeClr val="tx2"/>
              </a:buClr>
              <a:buFont typeface="Arial" panose="020B0604020202020204" pitchFamily="34" charset="0"/>
              <a:buNone/>
              <a:tabLst/>
              <a:defRPr sz="1200" b="1" i="0" kern="1200">
                <a:solidFill>
                  <a:schemeClr val="accent1"/>
                </a:solidFill>
                <a:latin typeface="Montserrat" pitchFamily="2" charset="0"/>
                <a:ea typeface="+mn-ea"/>
                <a:cs typeface="+mn-cs"/>
              </a:defRPr>
            </a:lvl4pPr>
            <a:lvl5pPr marL="0" indent="0" algn="l" defTabSz="754421" rtl="0" eaLnBrk="1" latinLnBrk="0" hangingPunct="1">
              <a:lnSpc>
                <a:spcPct val="100000"/>
              </a:lnSpc>
              <a:spcBef>
                <a:spcPts val="1013"/>
              </a:spcBef>
              <a:buClr>
                <a:schemeClr val="tx2"/>
              </a:buClr>
              <a:buFont typeface="Arial" panose="020B0604020202020204" pitchFamily="34" charset="0"/>
              <a:buNone/>
              <a:tabLst/>
              <a:defRPr sz="900" b="1" i="0" kern="1200" cap="all" spc="300" baseline="0">
                <a:solidFill>
                  <a:schemeClr val="tx2">
                    <a:lumMod val="50000"/>
                    <a:lumOff val="50000"/>
                  </a:schemeClr>
                </a:solidFill>
                <a:latin typeface="Montserrat" pitchFamily="2" charset="0"/>
                <a:ea typeface="+mn-ea"/>
                <a:cs typeface="+mn-cs"/>
              </a:defRPr>
            </a:lvl5pPr>
            <a:lvl6pPr marL="2074656" indent="-188605" algn="l" defTabSz="754421"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866" indent="-188605" algn="l" defTabSz="754421"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9076" indent="-188605" algn="l" defTabSz="754421"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286" indent="-188605" algn="l" defTabSz="754421"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a:lnSpc>
                <a:spcPct val="114000"/>
              </a:lnSpc>
            </a:pPr>
            <a:r>
              <a:rPr lang="en-US" sz="1600" b="1">
                <a:solidFill>
                  <a:schemeClr val="accent3"/>
                </a:solidFill>
              </a:rPr>
              <a:t>Light Effort</a:t>
            </a:r>
            <a:r>
              <a:rPr lang="en-US" sz="1600"/>
              <a:t> - Complete the Bathroom Bootycamp 7-Day Challenge</a:t>
            </a:r>
          </a:p>
          <a:p>
            <a:pPr lvl="2">
              <a:lnSpc>
                <a:spcPct val="113000"/>
              </a:lnSpc>
            </a:pPr>
            <a:r>
              <a:rPr lang="en-US" sz="1300"/>
              <a:t>See slide 6 for instructions and invite social followers and employees to complete the </a:t>
            </a:r>
            <a:r>
              <a:rPr lang="en-US" sz="1300" b="1"/>
              <a:t>Bathroom Bootycamp 7-Day Challenge </a:t>
            </a:r>
            <a:r>
              <a:rPr lang="en-US" sz="1300"/>
              <a:t>during</a:t>
            </a:r>
            <a:r>
              <a:rPr lang="en-US" sz="1300" b="1"/>
              <a:t> #FlushSmart Month</a:t>
            </a:r>
            <a:endParaRPr lang="en-US" sz="1300"/>
          </a:p>
        </p:txBody>
      </p:sp>
    </p:spTree>
    <p:extLst>
      <p:ext uri="{BB962C8B-B14F-4D97-AF65-F5344CB8AC3E}">
        <p14:creationId xmlns:p14="http://schemas.microsoft.com/office/powerpoint/2010/main" val="3379828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4CCCD-0428-BA70-668F-D973C1B42F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FC0B08-DC23-0A65-F67C-1F1DE045CA96}"/>
              </a:ext>
            </a:extLst>
          </p:cNvPr>
          <p:cNvSpPr>
            <a:spLocks noGrp="1"/>
          </p:cNvSpPr>
          <p:nvPr>
            <p:ph type="title"/>
          </p:nvPr>
        </p:nvSpPr>
        <p:spPr>
          <a:xfrm>
            <a:off x="471489" y="635758"/>
            <a:ext cx="6805611" cy="792992"/>
          </a:xfrm>
        </p:spPr>
        <p:txBody>
          <a:bodyPr/>
          <a:lstStyle/>
          <a:p>
            <a:r>
              <a:rPr lang="en-US" sz="2800" b="1"/>
              <a:t>Wastewater and municipal/</a:t>
            </a:r>
            <a:br>
              <a:rPr lang="en-US" sz="2800" b="1"/>
            </a:br>
            <a:r>
              <a:rPr lang="en-US" sz="2800" b="1"/>
              <a:t>city entities</a:t>
            </a:r>
            <a:endParaRPr lang="en-US" sz="2800"/>
          </a:p>
        </p:txBody>
      </p:sp>
      <p:sp>
        <p:nvSpPr>
          <p:cNvPr id="9" name="Rectangle: Rounded Corners 8">
            <a:extLst>
              <a:ext uri="{FF2B5EF4-FFF2-40B4-BE49-F238E27FC236}">
                <a16:creationId xmlns:a16="http://schemas.microsoft.com/office/drawing/2014/main" id="{403AA9D8-1A74-C2B0-AB39-1F29EF71CA6A}"/>
              </a:ext>
            </a:extLst>
          </p:cNvPr>
          <p:cNvSpPr/>
          <p:nvPr/>
        </p:nvSpPr>
        <p:spPr>
          <a:xfrm>
            <a:off x="703614" y="4742052"/>
            <a:ext cx="6311900" cy="2836384"/>
          </a:xfrm>
          <a:prstGeom prst="roundRect">
            <a:avLst/>
          </a:prstGeom>
          <a:solidFill>
            <a:schemeClr val="accent1">
              <a:lumMod val="20000"/>
              <a:lumOff val="80000"/>
            </a:schemeClr>
          </a:solidFill>
          <a:ln>
            <a:solidFill>
              <a:schemeClr val="accent2">
                <a:lumMod val="25000"/>
                <a:lumOff val="75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69D907D7-E2D7-AE19-4A8D-E3A72C2475F1}"/>
              </a:ext>
            </a:extLst>
          </p:cNvPr>
          <p:cNvSpPr txBox="1">
            <a:spLocks/>
          </p:cNvSpPr>
          <p:nvPr/>
        </p:nvSpPr>
        <p:spPr>
          <a:xfrm>
            <a:off x="894909" y="5003101"/>
            <a:ext cx="5929311" cy="2159000"/>
          </a:xfrm>
          <a:prstGeom prst="rect">
            <a:avLst/>
          </a:prstGeom>
        </p:spPr>
        <p:txBody>
          <a:bodyPr vert="horz" lIns="0" tIns="0" rIns="0" bIns="0" rtlCol="0">
            <a:noAutofit/>
          </a:bodyPr>
          <a:lstStyle>
            <a:lvl1pPr marL="0" indent="0" algn="l" defTabSz="754421" rtl="0" eaLnBrk="1" latinLnBrk="0" hangingPunct="1">
              <a:lnSpc>
                <a:spcPct val="100000"/>
              </a:lnSpc>
              <a:spcBef>
                <a:spcPts val="825"/>
              </a:spcBef>
              <a:buClr>
                <a:schemeClr val="tx2"/>
              </a:buClr>
              <a:buFont typeface="Arial" panose="020B0604020202020204" pitchFamily="34" charset="0"/>
              <a:buNone/>
              <a:defRPr sz="1200" b="0" i="0" kern="1200">
                <a:solidFill>
                  <a:schemeClr val="tx1"/>
                </a:solidFill>
                <a:latin typeface="Montserrat" pitchFamily="2" charset="0"/>
                <a:ea typeface="+mn-ea"/>
                <a:cs typeface="+mn-cs"/>
              </a:defRPr>
            </a:lvl1pPr>
            <a:lvl2pPr marL="199073" indent="-183357" algn="l" defTabSz="754421" rtl="0" eaLnBrk="1" latinLnBrk="0" hangingPunct="1">
              <a:lnSpc>
                <a:spcPct val="100000"/>
              </a:lnSpc>
              <a:spcBef>
                <a:spcPts val="413"/>
              </a:spcBef>
              <a:buClr>
                <a:schemeClr val="accent1"/>
              </a:buClr>
              <a:buFont typeface="Arial" panose="020B0604020202020204" pitchFamily="34" charset="0"/>
              <a:buChar char="•"/>
              <a:tabLst/>
              <a:defRPr sz="1200" b="0" i="0" kern="1200">
                <a:solidFill>
                  <a:schemeClr val="tx1"/>
                </a:solidFill>
                <a:latin typeface="Montserrat" pitchFamily="2" charset="0"/>
                <a:ea typeface="+mn-ea"/>
                <a:cs typeface="+mn-cs"/>
              </a:defRPr>
            </a:lvl2pPr>
            <a:lvl3pPr marL="265430" indent="-132715" algn="l" defTabSz="754421" rtl="0" eaLnBrk="1" latinLnBrk="0" hangingPunct="1">
              <a:lnSpc>
                <a:spcPct val="100000"/>
              </a:lnSpc>
              <a:spcBef>
                <a:spcPts val="413"/>
              </a:spcBef>
              <a:buClr>
                <a:schemeClr val="accent1"/>
              </a:buClr>
              <a:buFont typeface="Arial" panose="020B0604020202020204" pitchFamily="34" charset="0"/>
              <a:buChar char="•"/>
              <a:tabLst/>
              <a:defRPr sz="900" b="0" i="0" kern="1200">
                <a:solidFill>
                  <a:schemeClr val="tx1"/>
                </a:solidFill>
                <a:latin typeface="Montserrat" pitchFamily="2" charset="0"/>
                <a:ea typeface="+mn-ea"/>
                <a:cs typeface="+mn-cs"/>
              </a:defRPr>
            </a:lvl3pPr>
            <a:lvl4pPr marL="0" indent="0" algn="l" defTabSz="754421" rtl="0" eaLnBrk="1" latinLnBrk="0" hangingPunct="1">
              <a:lnSpc>
                <a:spcPct val="100000"/>
              </a:lnSpc>
              <a:spcBef>
                <a:spcPts val="1013"/>
              </a:spcBef>
              <a:buClr>
                <a:schemeClr val="tx2"/>
              </a:buClr>
              <a:buFont typeface="Arial" panose="020B0604020202020204" pitchFamily="34" charset="0"/>
              <a:buNone/>
              <a:tabLst/>
              <a:defRPr sz="1200" b="1" i="0" kern="1200">
                <a:solidFill>
                  <a:schemeClr val="accent1"/>
                </a:solidFill>
                <a:latin typeface="Montserrat" pitchFamily="2" charset="0"/>
                <a:ea typeface="+mn-ea"/>
                <a:cs typeface="+mn-cs"/>
              </a:defRPr>
            </a:lvl4pPr>
            <a:lvl5pPr marL="0" indent="0" algn="l" defTabSz="754421" rtl="0" eaLnBrk="1" latinLnBrk="0" hangingPunct="1">
              <a:lnSpc>
                <a:spcPct val="100000"/>
              </a:lnSpc>
              <a:spcBef>
                <a:spcPts val="1013"/>
              </a:spcBef>
              <a:buClr>
                <a:schemeClr val="tx2"/>
              </a:buClr>
              <a:buFont typeface="Arial" panose="020B0604020202020204" pitchFamily="34" charset="0"/>
              <a:buNone/>
              <a:tabLst/>
              <a:defRPr sz="900" b="1" i="0" kern="1200" cap="all" spc="300" baseline="0">
                <a:solidFill>
                  <a:schemeClr val="tx2">
                    <a:lumMod val="50000"/>
                    <a:lumOff val="50000"/>
                  </a:schemeClr>
                </a:solidFill>
                <a:latin typeface="Montserrat" pitchFamily="2" charset="0"/>
                <a:ea typeface="+mn-ea"/>
                <a:cs typeface="+mn-cs"/>
              </a:defRPr>
            </a:lvl5pPr>
            <a:lvl6pPr marL="2074656" indent="-188605" algn="l" defTabSz="754421"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866" indent="-188605" algn="l" defTabSz="754421"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9076" indent="-188605" algn="l" defTabSz="754421"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286" indent="-188605" algn="l" defTabSz="754421"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a:lnSpc>
                <a:spcPct val="114000"/>
              </a:lnSpc>
            </a:pPr>
            <a:r>
              <a:rPr lang="en-US" sz="1600" b="1">
                <a:solidFill>
                  <a:schemeClr val="accent3"/>
                </a:solidFill>
              </a:rPr>
              <a:t>Full Effort</a:t>
            </a:r>
            <a:r>
              <a:rPr lang="en-US" sz="1600"/>
              <a:t> - Host a table at a farmers' market, community center, or utility open house</a:t>
            </a:r>
          </a:p>
          <a:p>
            <a:pPr lvl="2">
              <a:lnSpc>
                <a:spcPct val="113000"/>
              </a:lnSpc>
            </a:pPr>
            <a:r>
              <a:rPr lang="en-US" sz="1300" b="1"/>
              <a:t>Display a “What NOT to Flush” wall </a:t>
            </a:r>
            <a:r>
              <a:rPr lang="en-US" sz="1300"/>
              <a:t>(printed images of baby wipes, floss, paper towels, etc.) and invite people to place a red “X” sticker on the clog culprits</a:t>
            </a:r>
            <a:endParaRPr lang="en-US" sz="1300" b="1"/>
          </a:p>
          <a:p>
            <a:pPr lvl="2">
              <a:lnSpc>
                <a:spcPct val="113000"/>
              </a:lnSpc>
            </a:pPr>
            <a:r>
              <a:rPr lang="en-US" sz="1300" b="1"/>
              <a:t>Offer a prize drawing </a:t>
            </a:r>
            <a:r>
              <a:rPr lang="en-US" sz="1300"/>
              <a:t>for anyone who takes the </a:t>
            </a:r>
            <a:r>
              <a:rPr lang="en-US" sz="1300">
                <a:hlinkClick r:id="rId2"/>
              </a:rPr>
              <a:t>Flush Smart Quiz</a:t>
            </a:r>
            <a:r>
              <a:rPr lang="en-US" sz="1300"/>
              <a:t> on-site or on their phone</a:t>
            </a:r>
          </a:p>
          <a:p>
            <a:pPr lvl="2">
              <a:lnSpc>
                <a:spcPct val="113000"/>
              </a:lnSpc>
            </a:pPr>
            <a:r>
              <a:rPr lang="en-US" sz="1300" b="1"/>
              <a:t>Feeling adventurous</a:t>
            </a:r>
            <a:r>
              <a:rPr lang="en-US" sz="1300"/>
              <a:t>? Try some physical challenges to align with RFA’s Bathroom Bootycamp challenges</a:t>
            </a:r>
          </a:p>
        </p:txBody>
      </p:sp>
      <p:sp>
        <p:nvSpPr>
          <p:cNvPr id="10" name="Rectangle: Rounded Corners 9">
            <a:extLst>
              <a:ext uri="{FF2B5EF4-FFF2-40B4-BE49-F238E27FC236}">
                <a16:creationId xmlns:a16="http://schemas.microsoft.com/office/drawing/2014/main" id="{9A73B5D5-1061-5F0D-A877-2742481918A1}"/>
              </a:ext>
            </a:extLst>
          </p:cNvPr>
          <p:cNvSpPr/>
          <p:nvPr/>
        </p:nvSpPr>
        <p:spPr>
          <a:xfrm>
            <a:off x="703614" y="2374900"/>
            <a:ext cx="6311900" cy="2143125"/>
          </a:xfrm>
          <a:prstGeom prst="roundRect">
            <a:avLst/>
          </a:prstGeom>
          <a:solidFill>
            <a:schemeClr val="accent1">
              <a:lumMod val="20000"/>
              <a:lumOff val="80000"/>
            </a:schemeClr>
          </a:solidFill>
          <a:ln>
            <a:solidFill>
              <a:schemeClr val="accent2">
                <a:lumMod val="25000"/>
                <a:lumOff val="75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3ED3492-E962-EE5B-C766-12BA9F6AC260}"/>
              </a:ext>
            </a:extLst>
          </p:cNvPr>
          <p:cNvSpPr>
            <a:spLocks noGrp="1"/>
          </p:cNvSpPr>
          <p:nvPr>
            <p:ph type="body" sz="quarter" idx="10"/>
          </p:nvPr>
        </p:nvSpPr>
        <p:spPr>
          <a:xfrm>
            <a:off x="894909" y="2598927"/>
            <a:ext cx="5929311" cy="1695071"/>
          </a:xfrm>
        </p:spPr>
        <p:txBody>
          <a:bodyPr/>
          <a:lstStyle/>
          <a:p>
            <a:pPr>
              <a:lnSpc>
                <a:spcPct val="114000"/>
              </a:lnSpc>
            </a:pPr>
            <a:r>
              <a:rPr lang="en-US" sz="1600" b="1">
                <a:solidFill>
                  <a:schemeClr val="accent3"/>
                </a:solidFill>
              </a:rPr>
              <a:t>Moderate Effort</a:t>
            </a:r>
            <a:r>
              <a:rPr lang="en-US" sz="1600"/>
              <a:t> - Toilet Talk</a:t>
            </a:r>
          </a:p>
          <a:p>
            <a:pPr lvl="2">
              <a:lnSpc>
                <a:spcPct val="113000"/>
              </a:lnSpc>
            </a:pPr>
            <a:r>
              <a:rPr lang="en-US" sz="1300" b="1"/>
              <a:t>Host a 30-45 minute free workshop</a:t>
            </a:r>
            <a:r>
              <a:rPr lang="en-US" sz="1300"/>
              <a:t> at a library, community center, or utility open house</a:t>
            </a:r>
          </a:p>
          <a:p>
            <a:pPr lvl="2">
              <a:lnSpc>
                <a:spcPct val="113000"/>
              </a:lnSpc>
            </a:pPr>
            <a:r>
              <a:rPr lang="en-US" sz="1300" b="1"/>
              <a:t>Invite a utility spokesperson, plumber, or wastewater operator</a:t>
            </a:r>
            <a:r>
              <a:rPr lang="en-US" sz="1300"/>
              <a:t> to speak about real-world impacts of flushing items not meant to be flushed or reach out to RFA to request President Lara Wyss joins virtually</a:t>
            </a:r>
            <a:endParaRPr lang="en-US" sz="1300" b="1"/>
          </a:p>
        </p:txBody>
      </p:sp>
    </p:spTree>
    <p:extLst>
      <p:ext uri="{BB962C8B-B14F-4D97-AF65-F5344CB8AC3E}">
        <p14:creationId xmlns:p14="http://schemas.microsoft.com/office/powerpoint/2010/main" val="3540064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0D177-79B9-2676-3D34-BFC90D6227A9}"/>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183594F-47AF-75A5-0F32-F67968784225}"/>
              </a:ext>
            </a:extLst>
          </p:cNvPr>
          <p:cNvSpPr/>
          <p:nvPr/>
        </p:nvSpPr>
        <p:spPr>
          <a:xfrm>
            <a:off x="730250" y="1428750"/>
            <a:ext cx="6311900" cy="1640314"/>
          </a:xfrm>
          <a:prstGeom prst="roundRect">
            <a:avLst/>
          </a:prstGeom>
          <a:solidFill>
            <a:schemeClr val="accent1">
              <a:lumMod val="20000"/>
              <a:lumOff val="80000"/>
            </a:schemeClr>
          </a:solidFill>
          <a:ln>
            <a:solidFill>
              <a:schemeClr val="accent2">
                <a:lumMod val="25000"/>
                <a:lumOff val="75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674A213-AAF0-D3E5-DC56-A76A9B0CA70E}"/>
              </a:ext>
            </a:extLst>
          </p:cNvPr>
          <p:cNvSpPr/>
          <p:nvPr/>
        </p:nvSpPr>
        <p:spPr>
          <a:xfrm>
            <a:off x="730250" y="3286704"/>
            <a:ext cx="6311900" cy="3848387"/>
          </a:xfrm>
          <a:prstGeom prst="roundRect">
            <a:avLst>
              <a:gd name="adj" fmla="val 9011"/>
            </a:avLst>
          </a:prstGeom>
          <a:solidFill>
            <a:schemeClr val="accent1">
              <a:lumMod val="20000"/>
              <a:lumOff val="80000"/>
            </a:schemeClr>
          </a:solidFill>
          <a:ln>
            <a:solidFill>
              <a:schemeClr val="accent2">
                <a:lumMod val="25000"/>
                <a:lumOff val="75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217FB96B-1A6C-A98B-73EE-59787820FC05}"/>
              </a:ext>
            </a:extLst>
          </p:cNvPr>
          <p:cNvSpPr/>
          <p:nvPr/>
        </p:nvSpPr>
        <p:spPr>
          <a:xfrm>
            <a:off x="730250" y="7352731"/>
            <a:ext cx="6311900" cy="1549589"/>
          </a:xfrm>
          <a:prstGeom prst="roundRect">
            <a:avLst/>
          </a:prstGeom>
          <a:solidFill>
            <a:schemeClr val="accent1">
              <a:lumMod val="20000"/>
              <a:lumOff val="80000"/>
            </a:schemeClr>
          </a:solidFill>
          <a:ln>
            <a:solidFill>
              <a:schemeClr val="accent2">
                <a:lumMod val="25000"/>
                <a:lumOff val="75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C617FE-CF39-C0E5-A5B1-19888B0CB307}"/>
              </a:ext>
            </a:extLst>
          </p:cNvPr>
          <p:cNvSpPr>
            <a:spLocks noGrp="1"/>
          </p:cNvSpPr>
          <p:nvPr>
            <p:ph type="title"/>
          </p:nvPr>
        </p:nvSpPr>
        <p:spPr>
          <a:xfrm>
            <a:off x="471489" y="635758"/>
            <a:ext cx="6805611" cy="792992"/>
          </a:xfrm>
        </p:spPr>
        <p:txBody>
          <a:bodyPr anchor="t"/>
          <a:lstStyle/>
          <a:p>
            <a:r>
              <a:rPr lang="en-US" sz="2800" b="1"/>
              <a:t>Brands and non-profits</a:t>
            </a:r>
            <a:endParaRPr lang="en-US" sz="2800"/>
          </a:p>
        </p:txBody>
      </p:sp>
      <p:sp>
        <p:nvSpPr>
          <p:cNvPr id="3" name="Text Placeholder 2">
            <a:extLst>
              <a:ext uri="{FF2B5EF4-FFF2-40B4-BE49-F238E27FC236}">
                <a16:creationId xmlns:a16="http://schemas.microsoft.com/office/drawing/2014/main" id="{2106D43A-C2B1-F592-D470-EE6445776B60}"/>
              </a:ext>
            </a:extLst>
          </p:cNvPr>
          <p:cNvSpPr>
            <a:spLocks noGrp="1"/>
          </p:cNvSpPr>
          <p:nvPr>
            <p:ph type="body" sz="quarter" idx="10"/>
          </p:nvPr>
        </p:nvSpPr>
        <p:spPr>
          <a:xfrm>
            <a:off x="921545" y="7489397"/>
            <a:ext cx="5929311" cy="1276256"/>
          </a:xfrm>
        </p:spPr>
        <p:txBody>
          <a:bodyPr/>
          <a:lstStyle/>
          <a:p>
            <a:pPr>
              <a:lnSpc>
                <a:spcPct val="114000"/>
              </a:lnSpc>
            </a:pPr>
            <a:r>
              <a:rPr lang="en-US" sz="1600" b="1">
                <a:solidFill>
                  <a:schemeClr val="accent3"/>
                </a:solidFill>
              </a:rPr>
              <a:t>Light Effort</a:t>
            </a:r>
            <a:r>
              <a:rPr lang="en-US" sz="1600"/>
              <a:t> - Newsletter Activation</a:t>
            </a:r>
          </a:p>
          <a:p>
            <a:pPr lvl="2">
              <a:lnSpc>
                <a:spcPct val="113000"/>
              </a:lnSpc>
            </a:pPr>
            <a:r>
              <a:rPr lang="en-US" sz="1300" b="1"/>
              <a:t>Week 1 / July 1</a:t>
            </a:r>
            <a:r>
              <a:rPr lang="en-US" sz="1300"/>
              <a:t>: Highlight importance of responsible flushing with launch of Flush Smart Month and </a:t>
            </a:r>
            <a:r>
              <a:rPr lang="en-US" sz="1300">
                <a:hlinkClick r:id="rId2"/>
              </a:rPr>
              <a:t>link out to quiz </a:t>
            </a:r>
            <a:endParaRPr lang="en-US" sz="1300"/>
          </a:p>
          <a:p>
            <a:pPr lvl="2">
              <a:lnSpc>
                <a:spcPct val="113000"/>
              </a:lnSpc>
            </a:pPr>
            <a:r>
              <a:rPr lang="en-US" sz="1300" b="1"/>
              <a:t>Week 2</a:t>
            </a:r>
            <a:r>
              <a:rPr lang="en-US" sz="1300"/>
              <a:t>: Know what not to flush and feature “7 items that belong in the trash”</a:t>
            </a:r>
          </a:p>
        </p:txBody>
      </p:sp>
      <p:sp>
        <p:nvSpPr>
          <p:cNvPr id="6" name="Text Placeholder 2">
            <a:extLst>
              <a:ext uri="{FF2B5EF4-FFF2-40B4-BE49-F238E27FC236}">
                <a16:creationId xmlns:a16="http://schemas.microsoft.com/office/drawing/2014/main" id="{D56CA481-02B9-0791-0CCB-68F32BAAB5E0}"/>
              </a:ext>
            </a:extLst>
          </p:cNvPr>
          <p:cNvSpPr txBox="1">
            <a:spLocks/>
          </p:cNvSpPr>
          <p:nvPr/>
        </p:nvSpPr>
        <p:spPr>
          <a:xfrm>
            <a:off x="921545" y="3496640"/>
            <a:ext cx="5929311" cy="3454400"/>
          </a:xfrm>
          <a:prstGeom prst="rect">
            <a:avLst/>
          </a:prstGeom>
        </p:spPr>
        <p:txBody>
          <a:bodyPr vert="horz" lIns="0" tIns="0" rIns="0" bIns="0" rtlCol="0">
            <a:noAutofit/>
          </a:bodyPr>
          <a:lstStyle>
            <a:lvl1pPr marL="0" indent="0" algn="l" defTabSz="754421" rtl="0" eaLnBrk="1" latinLnBrk="0" hangingPunct="1">
              <a:lnSpc>
                <a:spcPct val="100000"/>
              </a:lnSpc>
              <a:spcBef>
                <a:spcPts val="825"/>
              </a:spcBef>
              <a:buClr>
                <a:schemeClr val="tx2"/>
              </a:buClr>
              <a:buFont typeface="Arial" panose="020B0604020202020204" pitchFamily="34" charset="0"/>
              <a:buNone/>
              <a:defRPr sz="1200" b="0" i="0" kern="1200">
                <a:solidFill>
                  <a:schemeClr val="tx1"/>
                </a:solidFill>
                <a:latin typeface="Montserrat" pitchFamily="2" charset="0"/>
                <a:ea typeface="+mn-ea"/>
                <a:cs typeface="+mn-cs"/>
              </a:defRPr>
            </a:lvl1pPr>
            <a:lvl2pPr marL="199073" indent="-183357" algn="l" defTabSz="754421" rtl="0" eaLnBrk="1" latinLnBrk="0" hangingPunct="1">
              <a:lnSpc>
                <a:spcPct val="100000"/>
              </a:lnSpc>
              <a:spcBef>
                <a:spcPts val="413"/>
              </a:spcBef>
              <a:buClr>
                <a:schemeClr val="accent1"/>
              </a:buClr>
              <a:buFont typeface="Arial" panose="020B0604020202020204" pitchFamily="34" charset="0"/>
              <a:buChar char="•"/>
              <a:tabLst/>
              <a:defRPr sz="1200" b="0" i="0" kern="1200">
                <a:solidFill>
                  <a:schemeClr val="tx1"/>
                </a:solidFill>
                <a:latin typeface="Montserrat" pitchFamily="2" charset="0"/>
                <a:ea typeface="+mn-ea"/>
                <a:cs typeface="+mn-cs"/>
              </a:defRPr>
            </a:lvl2pPr>
            <a:lvl3pPr marL="265430" indent="-132715" algn="l" defTabSz="754421" rtl="0" eaLnBrk="1" latinLnBrk="0" hangingPunct="1">
              <a:lnSpc>
                <a:spcPct val="100000"/>
              </a:lnSpc>
              <a:spcBef>
                <a:spcPts val="413"/>
              </a:spcBef>
              <a:buClr>
                <a:schemeClr val="accent1"/>
              </a:buClr>
              <a:buFont typeface="Arial" panose="020B0604020202020204" pitchFamily="34" charset="0"/>
              <a:buChar char="•"/>
              <a:tabLst/>
              <a:defRPr sz="900" b="0" i="0" kern="1200">
                <a:solidFill>
                  <a:schemeClr val="tx1"/>
                </a:solidFill>
                <a:latin typeface="Montserrat" pitchFamily="2" charset="0"/>
                <a:ea typeface="+mn-ea"/>
                <a:cs typeface="+mn-cs"/>
              </a:defRPr>
            </a:lvl3pPr>
            <a:lvl4pPr marL="0" indent="0" algn="l" defTabSz="754421" rtl="0" eaLnBrk="1" latinLnBrk="0" hangingPunct="1">
              <a:lnSpc>
                <a:spcPct val="100000"/>
              </a:lnSpc>
              <a:spcBef>
                <a:spcPts val="1013"/>
              </a:spcBef>
              <a:buClr>
                <a:schemeClr val="tx2"/>
              </a:buClr>
              <a:buFont typeface="Arial" panose="020B0604020202020204" pitchFamily="34" charset="0"/>
              <a:buNone/>
              <a:tabLst/>
              <a:defRPr sz="1200" b="1" i="0" kern="1200">
                <a:solidFill>
                  <a:schemeClr val="accent1"/>
                </a:solidFill>
                <a:latin typeface="Montserrat" pitchFamily="2" charset="0"/>
                <a:ea typeface="+mn-ea"/>
                <a:cs typeface="+mn-cs"/>
              </a:defRPr>
            </a:lvl4pPr>
            <a:lvl5pPr marL="0" indent="0" algn="l" defTabSz="754421" rtl="0" eaLnBrk="1" latinLnBrk="0" hangingPunct="1">
              <a:lnSpc>
                <a:spcPct val="100000"/>
              </a:lnSpc>
              <a:spcBef>
                <a:spcPts val="1013"/>
              </a:spcBef>
              <a:buClr>
                <a:schemeClr val="tx2"/>
              </a:buClr>
              <a:buFont typeface="Arial" panose="020B0604020202020204" pitchFamily="34" charset="0"/>
              <a:buNone/>
              <a:tabLst/>
              <a:defRPr sz="900" b="1" i="0" kern="1200" cap="all" spc="300" baseline="0">
                <a:solidFill>
                  <a:schemeClr val="tx2">
                    <a:lumMod val="50000"/>
                    <a:lumOff val="50000"/>
                  </a:schemeClr>
                </a:solidFill>
                <a:latin typeface="Montserrat" pitchFamily="2" charset="0"/>
                <a:ea typeface="+mn-ea"/>
                <a:cs typeface="+mn-cs"/>
              </a:defRPr>
            </a:lvl5pPr>
            <a:lvl6pPr marL="2074656" indent="-188605" algn="l" defTabSz="754421"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866" indent="-188605" algn="l" defTabSz="754421"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9076" indent="-188605" algn="l" defTabSz="754421"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286" indent="-188605" algn="l" defTabSz="754421"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a:lnSpc>
                <a:spcPct val="114000"/>
              </a:lnSpc>
            </a:pPr>
            <a:r>
              <a:rPr lang="en-US" sz="1600" b="1">
                <a:solidFill>
                  <a:schemeClr val="accent3"/>
                </a:solidFill>
              </a:rPr>
              <a:t>Light Effort</a:t>
            </a:r>
            <a:r>
              <a:rPr lang="en-US" sz="1600"/>
              <a:t> - Ready to Use Emails and Materials</a:t>
            </a:r>
          </a:p>
          <a:p>
            <a:pPr marL="15716" lvl="1" indent="0">
              <a:buNone/>
            </a:pPr>
            <a:r>
              <a:rPr lang="en-US" sz="1300" b="1"/>
              <a:t>Subjects</a:t>
            </a:r>
            <a:r>
              <a:rPr lang="en-US" sz="1300"/>
              <a:t>:</a:t>
            </a:r>
          </a:p>
          <a:p>
            <a:pPr lvl="2"/>
            <a:r>
              <a:rPr lang="en-US" sz="1300"/>
              <a:t>Is your bathroom Flush Smart? Take the 7-Day Challenge this July!</a:t>
            </a:r>
          </a:p>
          <a:p>
            <a:pPr lvl="2"/>
            <a:r>
              <a:rPr lang="en-US" sz="1300"/>
              <a:t>Get Flush Fit: Bathroom Bootycamp 7-Day Challenge</a:t>
            </a:r>
          </a:p>
          <a:p>
            <a:pPr marL="132715" lvl="2" indent="0">
              <a:buNone/>
            </a:pPr>
            <a:r>
              <a:rPr lang="en-US" sz="1300" b="1"/>
              <a:t>Other Tips</a:t>
            </a:r>
          </a:p>
          <a:p>
            <a:pPr lvl="2"/>
            <a:r>
              <a:rPr lang="en-US" sz="1300"/>
              <a:t>Keep emails short – 150-200 words max with one clear call to action (CTA)</a:t>
            </a:r>
          </a:p>
          <a:p>
            <a:pPr lvl="2"/>
            <a:r>
              <a:rPr lang="en-US" sz="1300"/>
              <a:t>Always include a link to the </a:t>
            </a:r>
            <a:r>
              <a:rPr lang="en-US" sz="1300">
                <a:hlinkClick r:id="rId2"/>
              </a:rPr>
              <a:t>Flush Smart Quiz</a:t>
            </a:r>
            <a:endParaRPr lang="en-US" sz="1300"/>
          </a:p>
          <a:p>
            <a:pPr lvl="2"/>
            <a:r>
              <a:rPr lang="en-US" sz="1300"/>
              <a:t>Add a “Forward a Friend” prompt to encourage others to participate in Flush Smart Month</a:t>
            </a:r>
          </a:p>
          <a:p>
            <a:pPr marL="132715" lvl="2" indent="0">
              <a:buNone/>
            </a:pPr>
            <a:r>
              <a:rPr lang="en-US" sz="1300" b="1"/>
              <a:t>Social Media Tie-In</a:t>
            </a:r>
          </a:p>
          <a:p>
            <a:pPr lvl="2"/>
            <a:r>
              <a:rPr lang="en-US" sz="1300"/>
              <a:t>Mirror your newsletter content on social platforms</a:t>
            </a:r>
          </a:p>
          <a:p>
            <a:pPr lvl="2"/>
            <a:r>
              <a:rPr lang="en-US" sz="1300"/>
              <a:t>Use the hashtag #FlushSmart Month</a:t>
            </a:r>
          </a:p>
          <a:p>
            <a:pPr lvl="2"/>
            <a:r>
              <a:rPr lang="en-US" sz="1300"/>
              <a:t>Post “Did you Know?” facts throughout July</a:t>
            </a:r>
          </a:p>
        </p:txBody>
      </p:sp>
      <p:sp>
        <p:nvSpPr>
          <p:cNvPr id="8" name="Text Placeholder 2">
            <a:extLst>
              <a:ext uri="{FF2B5EF4-FFF2-40B4-BE49-F238E27FC236}">
                <a16:creationId xmlns:a16="http://schemas.microsoft.com/office/drawing/2014/main" id="{4E449BA2-76A2-4CB1-63E2-3DA9972252F4}"/>
              </a:ext>
            </a:extLst>
          </p:cNvPr>
          <p:cNvSpPr txBox="1">
            <a:spLocks/>
          </p:cNvSpPr>
          <p:nvPr/>
        </p:nvSpPr>
        <p:spPr>
          <a:xfrm>
            <a:off x="921545" y="1607704"/>
            <a:ext cx="5929311" cy="1352550"/>
          </a:xfrm>
          <a:prstGeom prst="rect">
            <a:avLst/>
          </a:prstGeom>
        </p:spPr>
        <p:txBody>
          <a:bodyPr vert="horz" lIns="0" tIns="0" rIns="0" bIns="0" rtlCol="0">
            <a:noAutofit/>
          </a:bodyPr>
          <a:lstStyle>
            <a:lvl1pPr marL="0" indent="0" algn="l" defTabSz="754421" rtl="0" eaLnBrk="1" latinLnBrk="0" hangingPunct="1">
              <a:lnSpc>
                <a:spcPct val="100000"/>
              </a:lnSpc>
              <a:spcBef>
                <a:spcPts val="825"/>
              </a:spcBef>
              <a:buClr>
                <a:schemeClr val="tx2"/>
              </a:buClr>
              <a:buFont typeface="Arial" panose="020B0604020202020204" pitchFamily="34" charset="0"/>
              <a:buNone/>
              <a:defRPr sz="1200" b="0" i="0" kern="1200">
                <a:solidFill>
                  <a:schemeClr val="tx1"/>
                </a:solidFill>
                <a:latin typeface="Montserrat" pitchFamily="2" charset="0"/>
                <a:ea typeface="+mn-ea"/>
                <a:cs typeface="+mn-cs"/>
              </a:defRPr>
            </a:lvl1pPr>
            <a:lvl2pPr marL="199073" indent="-183357" algn="l" defTabSz="754421" rtl="0" eaLnBrk="1" latinLnBrk="0" hangingPunct="1">
              <a:lnSpc>
                <a:spcPct val="100000"/>
              </a:lnSpc>
              <a:spcBef>
                <a:spcPts val="413"/>
              </a:spcBef>
              <a:buClr>
                <a:schemeClr val="accent1"/>
              </a:buClr>
              <a:buFont typeface="Arial" panose="020B0604020202020204" pitchFamily="34" charset="0"/>
              <a:buChar char="•"/>
              <a:tabLst/>
              <a:defRPr sz="1200" b="0" i="0" kern="1200">
                <a:solidFill>
                  <a:schemeClr val="tx1"/>
                </a:solidFill>
                <a:latin typeface="Montserrat" pitchFamily="2" charset="0"/>
                <a:ea typeface="+mn-ea"/>
                <a:cs typeface="+mn-cs"/>
              </a:defRPr>
            </a:lvl2pPr>
            <a:lvl3pPr marL="265430" indent="-132715" algn="l" defTabSz="754421" rtl="0" eaLnBrk="1" latinLnBrk="0" hangingPunct="1">
              <a:lnSpc>
                <a:spcPct val="100000"/>
              </a:lnSpc>
              <a:spcBef>
                <a:spcPts val="413"/>
              </a:spcBef>
              <a:buClr>
                <a:schemeClr val="accent1"/>
              </a:buClr>
              <a:buFont typeface="Arial" panose="020B0604020202020204" pitchFamily="34" charset="0"/>
              <a:buChar char="•"/>
              <a:tabLst/>
              <a:defRPr sz="900" b="0" i="0" kern="1200">
                <a:solidFill>
                  <a:schemeClr val="tx1"/>
                </a:solidFill>
                <a:latin typeface="Montserrat" pitchFamily="2" charset="0"/>
                <a:ea typeface="+mn-ea"/>
                <a:cs typeface="+mn-cs"/>
              </a:defRPr>
            </a:lvl3pPr>
            <a:lvl4pPr marL="0" indent="0" algn="l" defTabSz="754421" rtl="0" eaLnBrk="1" latinLnBrk="0" hangingPunct="1">
              <a:lnSpc>
                <a:spcPct val="100000"/>
              </a:lnSpc>
              <a:spcBef>
                <a:spcPts val="1013"/>
              </a:spcBef>
              <a:buClr>
                <a:schemeClr val="tx2"/>
              </a:buClr>
              <a:buFont typeface="Arial" panose="020B0604020202020204" pitchFamily="34" charset="0"/>
              <a:buNone/>
              <a:tabLst/>
              <a:defRPr sz="1200" b="1" i="0" kern="1200">
                <a:solidFill>
                  <a:schemeClr val="accent1"/>
                </a:solidFill>
                <a:latin typeface="Montserrat" pitchFamily="2" charset="0"/>
                <a:ea typeface="+mn-ea"/>
                <a:cs typeface="+mn-cs"/>
              </a:defRPr>
            </a:lvl4pPr>
            <a:lvl5pPr marL="0" indent="0" algn="l" defTabSz="754421" rtl="0" eaLnBrk="1" latinLnBrk="0" hangingPunct="1">
              <a:lnSpc>
                <a:spcPct val="100000"/>
              </a:lnSpc>
              <a:spcBef>
                <a:spcPts val="1013"/>
              </a:spcBef>
              <a:buClr>
                <a:schemeClr val="tx2"/>
              </a:buClr>
              <a:buFont typeface="Arial" panose="020B0604020202020204" pitchFamily="34" charset="0"/>
              <a:buNone/>
              <a:tabLst/>
              <a:defRPr sz="900" b="1" i="0" kern="1200" cap="all" spc="300" baseline="0">
                <a:solidFill>
                  <a:schemeClr val="tx2">
                    <a:lumMod val="50000"/>
                    <a:lumOff val="50000"/>
                  </a:schemeClr>
                </a:solidFill>
                <a:latin typeface="Montserrat" pitchFamily="2" charset="0"/>
                <a:ea typeface="+mn-ea"/>
                <a:cs typeface="+mn-cs"/>
              </a:defRPr>
            </a:lvl5pPr>
            <a:lvl6pPr marL="2074656" indent="-188605" algn="l" defTabSz="754421"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866" indent="-188605" algn="l" defTabSz="754421"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9076" indent="-188605" algn="l" defTabSz="754421"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286" indent="-188605" algn="l" defTabSz="754421"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a:lnSpc>
                <a:spcPct val="114000"/>
              </a:lnSpc>
            </a:pPr>
            <a:r>
              <a:rPr lang="en-US" sz="1600" b="1">
                <a:solidFill>
                  <a:schemeClr val="accent3"/>
                </a:solidFill>
              </a:rPr>
              <a:t>Light Effort</a:t>
            </a:r>
            <a:r>
              <a:rPr lang="en-US" sz="1600"/>
              <a:t> - Complete the Bathroom Bootycamp 7-Day Challenge</a:t>
            </a:r>
          </a:p>
          <a:p>
            <a:pPr lvl="2">
              <a:lnSpc>
                <a:spcPct val="113000"/>
              </a:lnSpc>
            </a:pPr>
            <a:r>
              <a:rPr lang="en-US" sz="1300"/>
              <a:t>See slide 6 for instructions and invite social followers and employees to complete the </a:t>
            </a:r>
            <a:r>
              <a:rPr lang="en-US" sz="1300" b="1"/>
              <a:t>Bathroom Bootycamp 7-Day Challenge </a:t>
            </a:r>
            <a:r>
              <a:rPr lang="en-US" sz="1300"/>
              <a:t>during</a:t>
            </a:r>
            <a:r>
              <a:rPr lang="en-US" sz="1300" b="1"/>
              <a:t> #FlushSmartMonth</a:t>
            </a:r>
            <a:endParaRPr lang="en-US" sz="1300"/>
          </a:p>
        </p:txBody>
      </p:sp>
    </p:spTree>
    <p:extLst>
      <p:ext uri="{BB962C8B-B14F-4D97-AF65-F5344CB8AC3E}">
        <p14:creationId xmlns:p14="http://schemas.microsoft.com/office/powerpoint/2010/main" val="3887131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44B91-C7D3-A7BD-F6A2-1F0084712E55}"/>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731F28F-CDB7-C331-CDC0-2FE283422CC8}"/>
              </a:ext>
            </a:extLst>
          </p:cNvPr>
          <p:cNvSpPr/>
          <p:nvPr/>
        </p:nvSpPr>
        <p:spPr>
          <a:xfrm>
            <a:off x="769980" y="1428750"/>
            <a:ext cx="6311900" cy="5600194"/>
          </a:xfrm>
          <a:prstGeom prst="roundRect">
            <a:avLst>
              <a:gd name="adj" fmla="val 10085"/>
            </a:avLst>
          </a:prstGeom>
          <a:solidFill>
            <a:schemeClr val="accent1">
              <a:lumMod val="20000"/>
              <a:lumOff val="80000"/>
            </a:schemeClr>
          </a:solidFill>
          <a:ln>
            <a:solidFill>
              <a:schemeClr val="accent2">
                <a:lumMod val="25000"/>
                <a:lumOff val="75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756F48-71CD-0AB3-886B-03063E8115C3}"/>
              </a:ext>
            </a:extLst>
          </p:cNvPr>
          <p:cNvSpPr>
            <a:spLocks noGrp="1"/>
          </p:cNvSpPr>
          <p:nvPr>
            <p:ph type="title"/>
          </p:nvPr>
        </p:nvSpPr>
        <p:spPr>
          <a:xfrm>
            <a:off x="471489" y="635758"/>
            <a:ext cx="6805611" cy="792992"/>
          </a:xfrm>
        </p:spPr>
        <p:txBody>
          <a:bodyPr anchor="t"/>
          <a:lstStyle/>
          <a:p>
            <a:r>
              <a:rPr lang="en-US" sz="2800" b="1"/>
              <a:t>Brands and non-profits</a:t>
            </a:r>
            <a:endParaRPr lang="en-US" sz="2800"/>
          </a:p>
        </p:txBody>
      </p:sp>
      <p:sp>
        <p:nvSpPr>
          <p:cNvPr id="7" name="Text Placeholder 2">
            <a:extLst>
              <a:ext uri="{FF2B5EF4-FFF2-40B4-BE49-F238E27FC236}">
                <a16:creationId xmlns:a16="http://schemas.microsoft.com/office/drawing/2014/main" id="{E2891980-27BC-028B-5E4B-274E4432F726}"/>
              </a:ext>
            </a:extLst>
          </p:cNvPr>
          <p:cNvSpPr txBox="1">
            <a:spLocks/>
          </p:cNvSpPr>
          <p:nvPr/>
        </p:nvSpPr>
        <p:spPr>
          <a:xfrm>
            <a:off x="1119321" y="1740837"/>
            <a:ext cx="5695951" cy="5063837"/>
          </a:xfrm>
          <a:prstGeom prst="rect">
            <a:avLst/>
          </a:prstGeom>
        </p:spPr>
        <p:txBody>
          <a:bodyPr vert="horz" lIns="0" tIns="0" rIns="0" bIns="0" rtlCol="0">
            <a:noAutofit/>
          </a:bodyPr>
          <a:lstStyle>
            <a:lvl1pPr marL="0" indent="0" algn="l" defTabSz="754421" rtl="0" eaLnBrk="1" latinLnBrk="0" hangingPunct="1">
              <a:lnSpc>
                <a:spcPct val="100000"/>
              </a:lnSpc>
              <a:spcBef>
                <a:spcPts val="825"/>
              </a:spcBef>
              <a:buClr>
                <a:schemeClr val="tx2"/>
              </a:buClr>
              <a:buFont typeface="Arial" panose="020B0604020202020204" pitchFamily="34" charset="0"/>
              <a:buNone/>
              <a:defRPr sz="1200" b="0" i="0" kern="1200">
                <a:solidFill>
                  <a:schemeClr val="tx1"/>
                </a:solidFill>
                <a:latin typeface="Montserrat" pitchFamily="2" charset="0"/>
                <a:ea typeface="+mn-ea"/>
                <a:cs typeface="+mn-cs"/>
              </a:defRPr>
            </a:lvl1pPr>
            <a:lvl2pPr marL="199073" indent="-183357" algn="l" defTabSz="754421" rtl="0" eaLnBrk="1" latinLnBrk="0" hangingPunct="1">
              <a:lnSpc>
                <a:spcPct val="100000"/>
              </a:lnSpc>
              <a:spcBef>
                <a:spcPts val="413"/>
              </a:spcBef>
              <a:buClr>
                <a:schemeClr val="accent1"/>
              </a:buClr>
              <a:buFont typeface="Arial" panose="020B0604020202020204" pitchFamily="34" charset="0"/>
              <a:buChar char="•"/>
              <a:tabLst/>
              <a:defRPr sz="1200" b="0" i="0" kern="1200">
                <a:solidFill>
                  <a:schemeClr val="tx1"/>
                </a:solidFill>
                <a:latin typeface="Montserrat" pitchFamily="2" charset="0"/>
                <a:ea typeface="+mn-ea"/>
                <a:cs typeface="+mn-cs"/>
              </a:defRPr>
            </a:lvl2pPr>
            <a:lvl3pPr marL="265430" indent="-132715" algn="l" defTabSz="754421" rtl="0" eaLnBrk="1" latinLnBrk="0" hangingPunct="1">
              <a:lnSpc>
                <a:spcPct val="100000"/>
              </a:lnSpc>
              <a:spcBef>
                <a:spcPts val="413"/>
              </a:spcBef>
              <a:buClr>
                <a:schemeClr val="accent1"/>
              </a:buClr>
              <a:buFont typeface="Arial" panose="020B0604020202020204" pitchFamily="34" charset="0"/>
              <a:buChar char="•"/>
              <a:tabLst/>
              <a:defRPr sz="900" b="0" i="0" kern="1200">
                <a:solidFill>
                  <a:schemeClr val="tx1"/>
                </a:solidFill>
                <a:latin typeface="Montserrat" pitchFamily="2" charset="0"/>
                <a:ea typeface="+mn-ea"/>
                <a:cs typeface="+mn-cs"/>
              </a:defRPr>
            </a:lvl3pPr>
            <a:lvl4pPr marL="0" indent="0" algn="l" defTabSz="754421" rtl="0" eaLnBrk="1" latinLnBrk="0" hangingPunct="1">
              <a:lnSpc>
                <a:spcPct val="100000"/>
              </a:lnSpc>
              <a:spcBef>
                <a:spcPts val="1013"/>
              </a:spcBef>
              <a:buClr>
                <a:schemeClr val="tx2"/>
              </a:buClr>
              <a:buFont typeface="Arial" panose="020B0604020202020204" pitchFamily="34" charset="0"/>
              <a:buNone/>
              <a:tabLst/>
              <a:defRPr sz="1200" b="1" i="0" kern="1200">
                <a:solidFill>
                  <a:schemeClr val="accent1"/>
                </a:solidFill>
                <a:latin typeface="Montserrat" pitchFamily="2" charset="0"/>
                <a:ea typeface="+mn-ea"/>
                <a:cs typeface="+mn-cs"/>
              </a:defRPr>
            </a:lvl4pPr>
            <a:lvl5pPr marL="0" indent="0" algn="l" defTabSz="754421" rtl="0" eaLnBrk="1" latinLnBrk="0" hangingPunct="1">
              <a:lnSpc>
                <a:spcPct val="100000"/>
              </a:lnSpc>
              <a:spcBef>
                <a:spcPts val="1013"/>
              </a:spcBef>
              <a:buClr>
                <a:schemeClr val="tx2"/>
              </a:buClr>
              <a:buFont typeface="Arial" panose="020B0604020202020204" pitchFamily="34" charset="0"/>
              <a:buNone/>
              <a:tabLst/>
              <a:defRPr sz="900" b="1" i="0" kern="1200" cap="all" spc="300" baseline="0">
                <a:solidFill>
                  <a:schemeClr val="tx2">
                    <a:lumMod val="50000"/>
                    <a:lumOff val="50000"/>
                  </a:schemeClr>
                </a:solidFill>
                <a:latin typeface="Montserrat" pitchFamily="2" charset="0"/>
                <a:ea typeface="+mn-ea"/>
                <a:cs typeface="+mn-cs"/>
              </a:defRPr>
            </a:lvl5pPr>
            <a:lvl6pPr marL="2074656" indent="-188605" algn="l" defTabSz="754421"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866" indent="-188605" algn="l" defTabSz="754421"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9076" indent="-188605" algn="l" defTabSz="754421"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286" indent="-188605" algn="l" defTabSz="754421"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a:lnSpc>
                <a:spcPct val="114000"/>
              </a:lnSpc>
            </a:pPr>
            <a:r>
              <a:rPr lang="en-US" sz="1600" b="1">
                <a:solidFill>
                  <a:schemeClr val="accent3"/>
                </a:solidFill>
              </a:rPr>
              <a:t>Moderate Effort</a:t>
            </a:r>
            <a:r>
              <a:rPr lang="en-US" sz="1600"/>
              <a:t> - Are you hosting an event or have a presence at a community event already? </a:t>
            </a:r>
          </a:p>
          <a:p>
            <a:pPr>
              <a:lnSpc>
                <a:spcPct val="114000"/>
              </a:lnSpc>
            </a:pPr>
            <a:r>
              <a:rPr lang="en-US" sz="1600" b="1"/>
              <a:t>Make it Flush Smart</a:t>
            </a:r>
          </a:p>
          <a:p>
            <a:pPr lvl="2">
              <a:lnSpc>
                <a:spcPct val="113000"/>
              </a:lnSpc>
            </a:pPr>
            <a:r>
              <a:rPr lang="en-US" sz="1300"/>
              <a:t>Whatever events your organization plans to attend this July — from neighborhood festivals to industry conferences — bring the Flush Smart message with you.</a:t>
            </a:r>
          </a:p>
          <a:p>
            <a:pPr lvl="2">
              <a:lnSpc>
                <a:spcPct val="113000"/>
              </a:lnSpc>
            </a:pPr>
            <a:r>
              <a:rPr lang="en-US" sz="1300"/>
              <a:t>Set up a small "What NOT to Flush" display at your existing table or booth. Use a simple poster or printed prop featuring common items that should not be flushed — Do Not Flush wipes, dental floss, cotton swabs, paper towels — and invite passersby to test their knowledge. </a:t>
            </a:r>
          </a:p>
          <a:p>
            <a:pPr lvl="2">
              <a:lnSpc>
                <a:spcPct val="113000"/>
              </a:lnSpc>
            </a:pPr>
            <a:r>
              <a:rPr lang="en-US" sz="1300"/>
              <a:t>From there, hand out a simple takeaway — a card, sticker, or printed tip sheet — that reminds them to check the label for the Do Not Flush symbol and take the </a:t>
            </a:r>
            <a:r>
              <a:rPr lang="en-US" sz="1300">
                <a:hlinkClick r:id="rId2"/>
              </a:rPr>
              <a:t>Flush Smart Quiz</a:t>
            </a:r>
            <a:r>
              <a:rPr lang="en-US" sz="1300"/>
              <a:t> online. The quiz is a great way to extend the conversation beyond the event and track community engagement throughout the month. You can also point them to RFA’s flushable facts </a:t>
            </a:r>
            <a:r>
              <a:rPr lang="en-US" sz="1300" u="sng">
                <a:solidFill>
                  <a:schemeClr val="accent1"/>
                </a:solidFill>
                <a:hlinkClick r:id="rId3">
                  <a:extLst>
                    <a:ext uri="{A12FA001-AC4F-418D-AE19-62706E023703}">
                      <ahyp:hlinkClr xmlns:ahyp="http://schemas.microsoft.com/office/drawing/2018/hyperlinkcolor" val="tx"/>
                    </a:ext>
                  </a:extLst>
                </a:hlinkClick>
              </a:rPr>
              <a:t>here</a:t>
            </a:r>
            <a:r>
              <a:rPr lang="en-US" sz="1300"/>
              <a:t> or download social or online assets </a:t>
            </a:r>
            <a:r>
              <a:rPr lang="en-US" sz="1300">
                <a:hlinkClick r:id="rId4"/>
              </a:rPr>
              <a:t>here</a:t>
            </a:r>
            <a:r>
              <a:rPr lang="en-US" sz="1300"/>
              <a:t>.</a:t>
            </a:r>
          </a:p>
          <a:p>
            <a:pPr lvl="2">
              <a:lnSpc>
                <a:spcPct val="113000"/>
              </a:lnSpc>
            </a:pPr>
            <a:r>
              <a:rPr lang="en-US" sz="1300"/>
              <a:t>Snap a picture and share back with us! We’d love to feature your efforts on our channels. Reach us at </a:t>
            </a:r>
            <a:r>
              <a:rPr lang="en-US" sz="1300" u="sng">
                <a:solidFill>
                  <a:schemeClr val="accent1"/>
                </a:solidFill>
                <a:hlinkClick r:id="rId5">
                  <a:extLst>
                    <a:ext uri="{A12FA001-AC4F-418D-AE19-62706E023703}">
                      <ahyp:hlinkClr xmlns:ahyp="http://schemas.microsoft.com/office/drawing/2018/hyperlinkcolor" val="tx"/>
                    </a:ext>
                  </a:extLst>
                </a:hlinkClick>
              </a:rPr>
              <a:t>info@flushsmart.org</a:t>
            </a:r>
            <a:r>
              <a:rPr lang="en-US" sz="1300" u="sng"/>
              <a:t>.</a:t>
            </a:r>
            <a:br>
              <a:rPr lang="en-US"/>
            </a:br>
            <a:endParaRPr lang="en-US"/>
          </a:p>
          <a:p>
            <a:pPr>
              <a:lnSpc>
                <a:spcPct val="113000"/>
              </a:lnSpc>
            </a:pPr>
            <a:r>
              <a:rPr lang="en-US"/>
              <a:t> </a:t>
            </a:r>
          </a:p>
        </p:txBody>
      </p:sp>
    </p:spTree>
    <p:extLst>
      <p:ext uri="{BB962C8B-B14F-4D97-AF65-F5344CB8AC3E}">
        <p14:creationId xmlns:p14="http://schemas.microsoft.com/office/powerpoint/2010/main" val="1455858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9B2CC-FDC3-35B8-DBCD-C14846DFF3F6}"/>
              </a:ext>
            </a:extLst>
          </p:cNvPr>
          <p:cNvSpPr>
            <a:spLocks noGrp="1"/>
          </p:cNvSpPr>
          <p:nvPr>
            <p:ph type="title"/>
          </p:nvPr>
        </p:nvSpPr>
        <p:spPr/>
        <p:txBody>
          <a:bodyPr/>
          <a:lstStyle/>
          <a:p>
            <a:r>
              <a:rPr lang="en-US" sz="2800"/>
              <a:t>Thank you!</a:t>
            </a:r>
          </a:p>
        </p:txBody>
      </p:sp>
      <p:sp>
        <p:nvSpPr>
          <p:cNvPr id="3" name="Text Placeholder 2">
            <a:extLst>
              <a:ext uri="{FF2B5EF4-FFF2-40B4-BE49-F238E27FC236}">
                <a16:creationId xmlns:a16="http://schemas.microsoft.com/office/drawing/2014/main" id="{368CE9CE-E089-82C0-C0CF-EF9D56547828}"/>
              </a:ext>
            </a:extLst>
          </p:cNvPr>
          <p:cNvSpPr>
            <a:spLocks noGrp="1"/>
          </p:cNvSpPr>
          <p:nvPr>
            <p:ph type="body" sz="quarter" idx="10"/>
          </p:nvPr>
        </p:nvSpPr>
        <p:spPr>
          <a:xfrm>
            <a:off x="457200" y="1333500"/>
            <a:ext cx="6858000" cy="4970318"/>
          </a:xfrm>
        </p:spPr>
        <p:txBody>
          <a:bodyPr anchor="ctr"/>
          <a:lstStyle/>
          <a:p>
            <a:pPr algn="ctr"/>
            <a:r>
              <a:rPr lang="en-US" sz="2000"/>
              <a:t>Any questions? Want to learn about how RFA is educating consumers on flush smart behaviors? </a:t>
            </a:r>
          </a:p>
          <a:p>
            <a:pPr algn="ctr"/>
            <a:r>
              <a:rPr lang="en-US" sz="2000" b="1"/>
              <a:t>Email Lara Wyss: </a:t>
            </a:r>
            <a:r>
              <a:rPr lang="en-US" sz="2000" b="1">
                <a:hlinkClick r:id="rId2"/>
              </a:rPr>
              <a:t>lara@flushsmart.org</a:t>
            </a:r>
            <a:endParaRPr lang="en-US" sz="2000" b="1"/>
          </a:p>
          <a:p>
            <a:pPr algn="ctr"/>
            <a:endParaRPr lang="en-US" sz="2000" b="1"/>
          </a:p>
          <a:p>
            <a:pPr algn="ctr"/>
            <a:endParaRPr lang="en-US" sz="2000" b="1"/>
          </a:p>
          <a:p>
            <a:pPr algn="ctr"/>
            <a:r>
              <a:rPr lang="en-US" sz="2000"/>
              <a:t>For more information, visit</a:t>
            </a:r>
            <a:r>
              <a:rPr lang="en-US" sz="2000" b="1"/>
              <a:t> </a:t>
            </a:r>
            <a:r>
              <a:rPr lang="en-US" sz="2000" b="1">
                <a:hlinkClick r:id="rId3"/>
              </a:rPr>
              <a:t>flushsmart.org</a:t>
            </a:r>
            <a:r>
              <a:rPr lang="en-US" sz="2000"/>
              <a:t> </a:t>
            </a:r>
          </a:p>
        </p:txBody>
      </p:sp>
      <p:sp>
        <p:nvSpPr>
          <p:cNvPr id="4" name="TextBox 3">
            <a:extLst>
              <a:ext uri="{FF2B5EF4-FFF2-40B4-BE49-F238E27FC236}">
                <a16:creationId xmlns:a16="http://schemas.microsoft.com/office/drawing/2014/main" id="{D91876DD-2558-D41F-C828-5D14B85E683F}"/>
              </a:ext>
            </a:extLst>
          </p:cNvPr>
          <p:cNvSpPr txBox="1"/>
          <p:nvPr/>
        </p:nvSpPr>
        <p:spPr>
          <a:xfrm>
            <a:off x="3292127" y="9470817"/>
            <a:ext cx="1188146" cy="246221"/>
          </a:xfrm>
          <a:prstGeom prst="rect">
            <a:avLst/>
          </a:prstGeom>
          <a:noFill/>
        </p:spPr>
        <p:txBody>
          <a:bodyPr wrap="none" rtlCol="0">
            <a:spAutoFit/>
          </a:bodyPr>
          <a:lstStyle/>
          <a:p>
            <a:r>
              <a:rPr lang="en-US" sz="1000">
                <a:solidFill>
                  <a:schemeClr val="tx2"/>
                </a:solidFill>
                <a:latin typeface="Montserrat SemiBold" pitchFamily="2" charset="0"/>
              </a:rPr>
              <a:t>#FLUSHSMART</a:t>
            </a:r>
          </a:p>
        </p:txBody>
      </p:sp>
    </p:spTree>
    <p:extLst>
      <p:ext uri="{BB962C8B-B14F-4D97-AF65-F5344CB8AC3E}">
        <p14:creationId xmlns:p14="http://schemas.microsoft.com/office/powerpoint/2010/main" val="941224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DBAAB6-D703-4051-86B8-1BA0264AB890}"/>
              </a:ext>
            </a:extLst>
          </p:cNvPr>
          <p:cNvSpPr txBox="1"/>
          <p:nvPr/>
        </p:nvSpPr>
        <p:spPr>
          <a:xfrm>
            <a:off x="1269845" y="945889"/>
            <a:ext cx="5470453" cy="523220"/>
          </a:xfrm>
          <a:prstGeom prst="rect">
            <a:avLst/>
          </a:prstGeom>
          <a:noFill/>
        </p:spPr>
        <p:txBody>
          <a:bodyPr wrap="square">
            <a:spAutoFit/>
          </a:bodyPr>
          <a:lstStyle/>
          <a:p>
            <a:r>
              <a:rPr lang="en-US" sz="2800">
                <a:solidFill>
                  <a:schemeClr val="tx2"/>
                </a:solidFill>
                <a:latin typeface="Montserrat ExtraBold" pitchFamily="2" charset="0"/>
              </a:rPr>
              <a:t>HOW RFA IS CELEBRATING </a:t>
            </a:r>
          </a:p>
        </p:txBody>
      </p:sp>
      <p:sp>
        <p:nvSpPr>
          <p:cNvPr id="8" name="TextBox 7">
            <a:extLst>
              <a:ext uri="{FF2B5EF4-FFF2-40B4-BE49-F238E27FC236}">
                <a16:creationId xmlns:a16="http://schemas.microsoft.com/office/drawing/2014/main" id="{F5A741E2-D7EA-18CF-D853-FA7F7809BAF7}"/>
              </a:ext>
            </a:extLst>
          </p:cNvPr>
          <p:cNvSpPr txBox="1"/>
          <p:nvPr/>
        </p:nvSpPr>
        <p:spPr>
          <a:xfrm>
            <a:off x="714294" y="2568121"/>
            <a:ext cx="6343810" cy="3267882"/>
          </a:xfrm>
          <a:prstGeom prst="rect">
            <a:avLst/>
          </a:prstGeom>
          <a:noFill/>
        </p:spPr>
        <p:txBody>
          <a:bodyPr wrap="square" lIns="91440" tIns="45720" rIns="91440" bIns="45720" anchor="t">
            <a:spAutoFit/>
          </a:bodyPr>
          <a:lstStyle/>
          <a:p>
            <a:pPr marL="0" marR="0">
              <a:lnSpc>
                <a:spcPct val="114000"/>
              </a:lnSpc>
              <a:buNone/>
            </a:pPr>
            <a:r>
              <a:rPr lang="en-US" sz="1400" kern="100">
                <a:effectLst/>
                <a:latin typeface="Montserrat" panose="00000500000000000000" pitchFamily="2" charset="0"/>
                <a:ea typeface="DengXian" panose="02010600030101010101" pitchFamily="2" charset="-122"/>
                <a:cs typeface="Arial" panose="020B0604020202020204" pitchFamily="34" charset="0"/>
              </a:rPr>
              <a:t>RFA’s approach is to think outside of the box to ensure our message breaks into the cultural narrative and sticks in the minds of our audiences.</a:t>
            </a:r>
          </a:p>
          <a:p>
            <a:pPr marL="0" marR="0">
              <a:lnSpc>
                <a:spcPct val="114000"/>
              </a:lnSpc>
              <a:buNone/>
            </a:pPr>
            <a:endParaRPr lang="en-US" sz="1400">
              <a:latin typeface="Montserrat" panose="00000500000000000000" pitchFamily="2" charset="0"/>
            </a:endParaRPr>
          </a:p>
          <a:p>
            <a:pPr>
              <a:lnSpc>
                <a:spcPct val="114000"/>
              </a:lnSpc>
            </a:pPr>
            <a:r>
              <a:rPr lang="en-US" sz="1400">
                <a:latin typeface="Montserrat" panose="00000500000000000000" pitchFamily="2" charset="0"/>
              </a:rPr>
              <a:t>Each year, RFA’s #FlushSmart campaign evolves, reflecting new insights into consumer behavior and flushing habits. This year, we dove further into the knowledge that poor bathroom habits are a major point of contention in relationships today. </a:t>
            </a:r>
          </a:p>
          <a:p>
            <a:pPr>
              <a:lnSpc>
                <a:spcPct val="114000"/>
              </a:lnSpc>
            </a:pPr>
            <a:endParaRPr lang="en-US" sz="1400" kern="100">
              <a:solidFill>
                <a:schemeClr val="accent6"/>
              </a:solidFill>
              <a:effectLst/>
              <a:latin typeface="Montserrat" panose="00000500000000000000" pitchFamily="2" charset="0"/>
              <a:ea typeface="DengXian" panose="02010600030101010101" pitchFamily="2" charset="-122"/>
              <a:cs typeface="Arial" panose="020B0604020202020204" pitchFamily="34" charset="0"/>
            </a:endParaRPr>
          </a:p>
          <a:p>
            <a:pPr>
              <a:lnSpc>
                <a:spcPct val="114000"/>
              </a:lnSpc>
              <a:spcAft>
                <a:spcPts val="800"/>
              </a:spcAft>
            </a:pPr>
            <a:r>
              <a:rPr lang="en-US" sz="1400">
                <a:latin typeface="Montserrat" panose="00000500000000000000" pitchFamily="2" charset="0"/>
              </a:rPr>
              <a:t>This year, our annual #FlushSmart campaign is ready to whip everyone into better bathroom shape with our </a:t>
            </a:r>
            <a:r>
              <a:rPr lang="en-US" sz="1400" b="1">
                <a:latin typeface="Montserrat" panose="00000500000000000000" pitchFamily="2" charset="0"/>
              </a:rPr>
              <a:t>Bathroom Bootycamp.</a:t>
            </a:r>
            <a:r>
              <a:rPr lang="en-US" sz="1400">
                <a:latin typeface="Montserrat" panose="00000500000000000000" pitchFamily="2" charset="0"/>
              </a:rPr>
              <a:t> We’re aiming to strengthen relationships and improve flushing practices by testing knowledge and building smarter habits</a:t>
            </a:r>
            <a:r>
              <a:rPr lang="en-US" sz="1400" kern="100">
                <a:solidFill>
                  <a:schemeClr val="accent6"/>
                </a:solidFill>
                <a:effectLst/>
                <a:latin typeface="Montserrat" panose="00000500000000000000" pitchFamily="2" charset="0"/>
                <a:ea typeface="DengXian" panose="02010600030101010101" pitchFamily="2" charset="-122"/>
                <a:cs typeface="Arial" panose="020B0604020202020204" pitchFamily="34" charset="0"/>
              </a:rPr>
              <a:t>.</a:t>
            </a:r>
            <a:endParaRPr lang="en-US" sz="1400" b="1">
              <a:solidFill>
                <a:schemeClr val="accent6"/>
              </a:solidFill>
              <a:latin typeface="Montserrat" panose="00000500000000000000" pitchFamily="2" charset="0"/>
            </a:endParaRPr>
          </a:p>
        </p:txBody>
      </p:sp>
      <p:sp>
        <p:nvSpPr>
          <p:cNvPr id="9" name="TextBox 8">
            <a:extLst>
              <a:ext uri="{FF2B5EF4-FFF2-40B4-BE49-F238E27FC236}">
                <a16:creationId xmlns:a16="http://schemas.microsoft.com/office/drawing/2014/main" id="{99B0B499-45C9-9480-4D12-3B826EDED477}"/>
              </a:ext>
            </a:extLst>
          </p:cNvPr>
          <p:cNvSpPr txBox="1"/>
          <p:nvPr/>
        </p:nvSpPr>
        <p:spPr>
          <a:xfrm>
            <a:off x="3292127" y="9305927"/>
            <a:ext cx="1188146" cy="246221"/>
          </a:xfrm>
          <a:prstGeom prst="rect">
            <a:avLst/>
          </a:prstGeom>
          <a:noFill/>
        </p:spPr>
        <p:txBody>
          <a:bodyPr wrap="none" rtlCol="0">
            <a:spAutoFit/>
          </a:bodyPr>
          <a:lstStyle/>
          <a:p>
            <a:r>
              <a:rPr lang="en-US" sz="1000">
                <a:solidFill>
                  <a:schemeClr val="tx2"/>
                </a:solidFill>
                <a:latin typeface="Montserrat SemiBold" pitchFamily="2" charset="0"/>
              </a:rPr>
              <a:t>#FLUSHSMART</a:t>
            </a:r>
          </a:p>
        </p:txBody>
      </p:sp>
      <p:pic>
        <p:nvPicPr>
          <p:cNvPr id="2" name="Picture 1">
            <a:extLst>
              <a:ext uri="{FF2B5EF4-FFF2-40B4-BE49-F238E27FC236}">
                <a16:creationId xmlns:a16="http://schemas.microsoft.com/office/drawing/2014/main" id="{C2974BD0-EEC7-A183-37D6-86880602832F}"/>
              </a:ext>
            </a:extLst>
          </p:cNvPr>
          <p:cNvPicPr>
            <a:picLocks noChangeAspect="1"/>
          </p:cNvPicPr>
          <p:nvPr/>
        </p:nvPicPr>
        <p:blipFill>
          <a:blip r:embed="rId2"/>
          <a:srcRect l="26367" t="24555" r="26266" b="25912"/>
          <a:stretch>
            <a:fillRect/>
          </a:stretch>
        </p:blipFill>
        <p:spPr>
          <a:xfrm>
            <a:off x="2994238" y="1482964"/>
            <a:ext cx="1783923" cy="1049365"/>
          </a:xfrm>
          <a:prstGeom prst="rect">
            <a:avLst/>
          </a:prstGeom>
        </p:spPr>
      </p:pic>
    </p:spTree>
    <p:extLst>
      <p:ext uri="{BB962C8B-B14F-4D97-AF65-F5344CB8AC3E}">
        <p14:creationId xmlns:p14="http://schemas.microsoft.com/office/powerpoint/2010/main" val="3251254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F96D090-D43C-6210-DF07-5DE9CD7F1730}"/>
              </a:ext>
            </a:extLst>
          </p:cNvPr>
          <p:cNvSpPr txBox="1"/>
          <p:nvPr/>
        </p:nvSpPr>
        <p:spPr>
          <a:xfrm>
            <a:off x="1269845" y="945889"/>
            <a:ext cx="5470453" cy="523220"/>
          </a:xfrm>
          <a:prstGeom prst="rect">
            <a:avLst/>
          </a:prstGeom>
          <a:noFill/>
        </p:spPr>
        <p:txBody>
          <a:bodyPr wrap="square">
            <a:spAutoFit/>
          </a:bodyPr>
          <a:lstStyle/>
          <a:p>
            <a:r>
              <a:rPr lang="en-US" sz="2800">
                <a:solidFill>
                  <a:schemeClr val="tx2"/>
                </a:solidFill>
                <a:latin typeface="Montserrat ExtraBold" pitchFamily="2" charset="0"/>
              </a:rPr>
              <a:t>HOW RFA IS CELEBRATING </a:t>
            </a:r>
          </a:p>
        </p:txBody>
      </p:sp>
      <p:sp>
        <p:nvSpPr>
          <p:cNvPr id="11" name="TextBox 10">
            <a:extLst>
              <a:ext uri="{FF2B5EF4-FFF2-40B4-BE49-F238E27FC236}">
                <a16:creationId xmlns:a16="http://schemas.microsoft.com/office/drawing/2014/main" id="{22308332-0B01-7057-7421-E31166EBB3C3}"/>
              </a:ext>
            </a:extLst>
          </p:cNvPr>
          <p:cNvSpPr txBox="1"/>
          <p:nvPr/>
        </p:nvSpPr>
        <p:spPr>
          <a:xfrm>
            <a:off x="714294" y="2979342"/>
            <a:ext cx="6343810" cy="1065805"/>
          </a:xfrm>
          <a:prstGeom prst="rect">
            <a:avLst/>
          </a:prstGeom>
          <a:noFill/>
        </p:spPr>
        <p:txBody>
          <a:bodyPr wrap="square" lIns="91440" tIns="45720" rIns="91440" bIns="45720" anchor="t">
            <a:spAutoFit/>
          </a:bodyPr>
          <a:lstStyle/>
          <a:p>
            <a:pPr algn="ctr">
              <a:lnSpc>
                <a:spcPct val="115000"/>
              </a:lnSpc>
              <a:spcAft>
                <a:spcPts val="800"/>
              </a:spcAft>
            </a:pPr>
            <a:r>
              <a:rPr lang="en-US" sz="1400">
                <a:latin typeface="Montserrat" panose="00000500000000000000" pitchFamily="2" charset="0"/>
              </a:rPr>
              <a:t>We surveyed over 1,300 Americans to find out which habits bother people most. Some of the top offenses include </a:t>
            </a:r>
            <a:r>
              <a:rPr lang="en-US" sz="1400" b="1" kern="100">
                <a:solidFill>
                  <a:srgbClr val="364A99"/>
                </a:solidFill>
                <a:effectLst/>
                <a:latin typeface="Montserrat" panose="00000500000000000000" pitchFamily="2" charset="0"/>
                <a:ea typeface="DengXian" panose="02010600030101010101" pitchFamily="2" charset="-122"/>
                <a:cs typeface="Arial" panose="020B0604020202020204" pitchFamily="34" charset="0"/>
              </a:rPr>
              <a:t>not replacing the toilet paper roll (38.9%)</a:t>
            </a:r>
            <a:r>
              <a:rPr lang="en-US" sz="1400" kern="100">
                <a:effectLst/>
                <a:latin typeface="Montserrat" panose="00000500000000000000" pitchFamily="2" charset="0"/>
                <a:ea typeface="DengXian" panose="02010600030101010101" pitchFamily="2" charset="-122"/>
                <a:cs typeface="Arial" panose="020B0604020202020204" pitchFamily="34" charset="0"/>
              </a:rPr>
              <a:t>, </a:t>
            </a:r>
            <a:r>
              <a:rPr lang="en-US" sz="1400" b="1" kern="100">
                <a:solidFill>
                  <a:srgbClr val="1B9E77"/>
                </a:solidFill>
                <a:effectLst/>
                <a:latin typeface="Montserrat" panose="00000500000000000000" pitchFamily="2" charset="0"/>
                <a:ea typeface="DengXian" panose="02010600030101010101" pitchFamily="2" charset="-122"/>
                <a:cs typeface="Arial" panose="020B0604020202020204" pitchFamily="34" charset="0"/>
              </a:rPr>
              <a:t>leaving hair in sinks and showers (35.3%)</a:t>
            </a:r>
            <a:r>
              <a:rPr lang="en-US" sz="1400" kern="100">
                <a:effectLst/>
                <a:latin typeface="Montserrat" panose="00000500000000000000" pitchFamily="2" charset="0"/>
                <a:ea typeface="DengXian" panose="02010600030101010101" pitchFamily="2" charset="-122"/>
                <a:cs typeface="Arial" panose="020B0604020202020204" pitchFamily="34" charset="0"/>
              </a:rPr>
              <a:t>, and</a:t>
            </a:r>
            <a:r>
              <a:rPr lang="en-US" sz="1400" b="1" kern="100">
                <a:effectLst/>
                <a:latin typeface="Montserrat" panose="00000500000000000000" pitchFamily="2" charset="0"/>
                <a:ea typeface="DengXian" panose="02010600030101010101" pitchFamily="2" charset="-122"/>
                <a:cs typeface="Arial" panose="020B0604020202020204" pitchFamily="34" charset="0"/>
              </a:rPr>
              <a:t> </a:t>
            </a:r>
            <a:r>
              <a:rPr lang="en-US" sz="1400" b="1" kern="100">
                <a:solidFill>
                  <a:srgbClr val="4C88E4"/>
                </a:solidFill>
                <a:effectLst/>
                <a:latin typeface="Montserrat" panose="00000500000000000000" pitchFamily="2" charset="0"/>
                <a:ea typeface="DengXian" panose="02010600030101010101" pitchFamily="2" charset="-122"/>
                <a:cs typeface="Arial" panose="020B0604020202020204" pitchFamily="34" charset="0"/>
              </a:rPr>
              <a:t>flushing non-flushable items down the toilet (13.9%)</a:t>
            </a:r>
            <a:r>
              <a:rPr lang="en-US" sz="1400" kern="100">
                <a:effectLst/>
                <a:latin typeface="Montserrat" panose="00000500000000000000" pitchFamily="2" charset="0"/>
                <a:ea typeface="DengXian" panose="02010600030101010101" pitchFamily="2" charset="-122"/>
                <a:cs typeface="Arial" panose="020B0604020202020204" pitchFamily="34" charset="0"/>
              </a:rPr>
              <a:t>.</a:t>
            </a:r>
          </a:p>
        </p:txBody>
      </p:sp>
      <p:sp>
        <p:nvSpPr>
          <p:cNvPr id="12" name="TextBox 11">
            <a:extLst>
              <a:ext uri="{FF2B5EF4-FFF2-40B4-BE49-F238E27FC236}">
                <a16:creationId xmlns:a16="http://schemas.microsoft.com/office/drawing/2014/main" id="{13B451FE-6BA7-71F8-4D6E-3871215E21E7}"/>
              </a:ext>
            </a:extLst>
          </p:cNvPr>
          <p:cNvSpPr txBox="1"/>
          <p:nvPr/>
        </p:nvSpPr>
        <p:spPr>
          <a:xfrm>
            <a:off x="3292127" y="9305927"/>
            <a:ext cx="1188146" cy="246221"/>
          </a:xfrm>
          <a:prstGeom prst="rect">
            <a:avLst/>
          </a:prstGeom>
          <a:noFill/>
        </p:spPr>
        <p:txBody>
          <a:bodyPr wrap="none" rtlCol="0">
            <a:spAutoFit/>
          </a:bodyPr>
          <a:lstStyle/>
          <a:p>
            <a:r>
              <a:rPr lang="en-US" sz="1000">
                <a:solidFill>
                  <a:schemeClr val="tx2"/>
                </a:solidFill>
                <a:latin typeface="Montserrat SemiBold" pitchFamily="2" charset="0"/>
              </a:rPr>
              <a:t>#FLUSHSMART</a:t>
            </a:r>
          </a:p>
        </p:txBody>
      </p:sp>
      <p:pic>
        <p:nvPicPr>
          <p:cNvPr id="13" name="Picture 12">
            <a:extLst>
              <a:ext uri="{FF2B5EF4-FFF2-40B4-BE49-F238E27FC236}">
                <a16:creationId xmlns:a16="http://schemas.microsoft.com/office/drawing/2014/main" id="{CD72D43B-9488-B90E-D1A9-48F5EA4CB23F}"/>
              </a:ext>
            </a:extLst>
          </p:cNvPr>
          <p:cNvPicPr>
            <a:picLocks noChangeAspect="1"/>
          </p:cNvPicPr>
          <p:nvPr/>
        </p:nvPicPr>
        <p:blipFill>
          <a:blip r:embed="rId2"/>
          <a:srcRect l="26367" t="24555" r="26266" b="25912"/>
          <a:stretch>
            <a:fillRect/>
          </a:stretch>
        </p:blipFill>
        <p:spPr>
          <a:xfrm>
            <a:off x="2994238" y="1482964"/>
            <a:ext cx="1783923" cy="1049365"/>
          </a:xfrm>
          <a:prstGeom prst="rect">
            <a:avLst/>
          </a:prstGeom>
        </p:spPr>
      </p:pic>
      <p:sp>
        <p:nvSpPr>
          <p:cNvPr id="15" name="TextBox 14">
            <a:extLst>
              <a:ext uri="{FF2B5EF4-FFF2-40B4-BE49-F238E27FC236}">
                <a16:creationId xmlns:a16="http://schemas.microsoft.com/office/drawing/2014/main" id="{69EF5E27-301C-512E-B277-5A4B6CC882A1}"/>
              </a:ext>
            </a:extLst>
          </p:cNvPr>
          <p:cNvSpPr txBox="1"/>
          <p:nvPr/>
        </p:nvSpPr>
        <p:spPr>
          <a:xfrm>
            <a:off x="795296" y="7081286"/>
            <a:ext cx="6181806" cy="738664"/>
          </a:xfrm>
          <a:prstGeom prst="rect">
            <a:avLst/>
          </a:prstGeom>
          <a:noFill/>
        </p:spPr>
        <p:txBody>
          <a:bodyPr wrap="square" rtlCol="0">
            <a:spAutoFit/>
          </a:bodyPr>
          <a:lstStyle/>
          <a:p>
            <a:pPr algn="ctr"/>
            <a:r>
              <a:rPr lang="en-US" sz="1400" kern="100">
                <a:latin typeface="Montserrat" panose="00000500000000000000" pitchFamily="2" charset="0"/>
                <a:ea typeface="DengXian" panose="02010600030101010101" pitchFamily="2" charset="-122"/>
                <a:cs typeface="Arial" panose="020B0604020202020204" pitchFamily="34" charset="0"/>
              </a:rPr>
              <a:t>We know that flushing confusion persists, with paper towels (18%), baby wipes (16%), cleaning wipes (10%), and tampons (15%) still commonly perceived as flushable even though they are not.</a:t>
            </a:r>
          </a:p>
        </p:txBody>
      </p:sp>
      <p:pic>
        <p:nvPicPr>
          <p:cNvPr id="6" name="Picture 5">
            <a:extLst>
              <a:ext uri="{FF2B5EF4-FFF2-40B4-BE49-F238E27FC236}">
                <a16:creationId xmlns:a16="http://schemas.microsoft.com/office/drawing/2014/main" id="{BA8FFC6A-2074-30BB-AE9C-6EA59CB2A8AE}"/>
              </a:ext>
            </a:extLst>
          </p:cNvPr>
          <p:cNvPicPr>
            <a:picLocks noChangeAspect="1"/>
          </p:cNvPicPr>
          <p:nvPr/>
        </p:nvPicPr>
        <p:blipFill>
          <a:blip r:embed="rId3"/>
          <a:stretch>
            <a:fillRect/>
          </a:stretch>
        </p:blipFill>
        <p:spPr>
          <a:xfrm>
            <a:off x="471186" y="4320852"/>
            <a:ext cx="6827013" cy="2484729"/>
          </a:xfrm>
          <a:prstGeom prst="rect">
            <a:avLst/>
          </a:prstGeom>
        </p:spPr>
      </p:pic>
    </p:spTree>
    <p:extLst>
      <p:ext uri="{BB962C8B-B14F-4D97-AF65-F5344CB8AC3E}">
        <p14:creationId xmlns:p14="http://schemas.microsoft.com/office/powerpoint/2010/main" val="452097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26740-6AC9-2017-E9CA-DFC29D9375A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9FA5817-AFB1-40CF-A9A2-7730BBBA980D}"/>
              </a:ext>
            </a:extLst>
          </p:cNvPr>
          <p:cNvSpPr txBox="1"/>
          <p:nvPr/>
        </p:nvSpPr>
        <p:spPr>
          <a:xfrm>
            <a:off x="1269845" y="945889"/>
            <a:ext cx="5470453" cy="523220"/>
          </a:xfrm>
          <a:prstGeom prst="rect">
            <a:avLst/>
          </a:prstGeom>
          <a:noFill/>
        </p:spPr>
        <p:txBody>
          <a:bodyPr wrap="square">
            <a:spAutoFit/>
          </a:bodyPr>
          <a:lstStyle/>
          <a:p>
            <a:r>
              <a:rPr lang="en-US" sz="2800">
                <a:solidFill>
                  <a:schemeClr val="tx2"/>
                </a:solidFill>
                <a:latin typeface="Montserrat ExtraBold" pitchFamily="2" charset="0"/>
              </a:rPr>
              <a:t>HOW RFA IS CELEBRATING </a:t>
            </a:r>
          </a:p>
        </p:txBody>
      </p:sp>
      <p:sp>
        <p:nvSpPr>
          <p:cNvPr id="8" name="TextBox 7">
            <a:extLst>
              <a:ext uri="{FF2B5EF4-FFF2-40B4-BE49-F238E27FC236}">
                <a16:creationId xmlns:a16="http://schemas.microsoft.com/office/drawing/2014/main" id="{48CC1EBB-8355-17B9-1678-62255F8F1096}"/>
              </a:ext>
            </a:extLst>
          </p:cNvPr>
          <p:cNvSpPr txBox="1"/>
          <p:nvPr/>
        </p:nvSpPr>
        <p:spPr>
          <a:xfrm>
            <a:off x="714294" y="2523091"/>
            <a:ext cx="6343810" cy="6417462"/>
          </a:xfrm>
          <a:prstGeom prst="rect">
            <a:avLst/>
          </a:prstGeom>
          <a:noFill/>
        </p:spPr>
        <p:txBody>
          <a:bodyPr wrap="square" lIns="91440" tIns="45720" rIns="91440" bIns="45720" anchor="t">
            <a:spAutoFit/>
          </a:bodyPr>
          <a:lstStyle/>
          <a:p>
            <a:pPr>
              <a:lnSpc>
                <a:spcPct val="114000"/>
              </a:lnSpc>
            </a:pPr>
            <a:r>
              <a:rPr lang="en-US" b="1">
                <a:solidFill>
                  <a:schemeClr val="accent3"/>
                </a:solidFill>
                <a:latin typeface="Montserrat SemiBold" pitchFamily="2" charset="0"/>
              </a:rPr>
              <a:t>HOW IT WORKS:</a:t>
            </a:r>
          </a:p>
          <a:p>
            <a:pPr marL="0" marR="0">
              <a:lnSpc>
                <a:spcPct val="114000"/>
              </a:lnSpc>
              <a:spcAft>
                <a:spcPts val="800"/>
              </a:spcAft>
              <a:buNone/>
            </a:pPr>
            <a:r>
              <a:rPr lang="en-US" sz="1400" kern="100">
                <a:effectLst/>
                <a:latin typeface="Montserrat" panose="00000500000000000000" pitchFamily="2" charset="0"/>
                <a:ea typeface="DengXian" panose="02010600030101010101" pitchFamily="2" charset="-122"/>
                <a:cs typeface="Arial" panose="020B0604020202020204" pitchFamily="34" charset="0"/>
              </a:rPr>
              <a:t>Building on our successful influencer engagements from last year, #FlushSmart 2026 will deploy two engaging influencer strategies: </a:t>
            </a:r>
            <a:r>
              <a:rPr lang="en-US" sz="1400" b="1" kern="100">
                <a:effectLst/>
                <a:latin typeface="Montserrat" panose="00000500000000000000" pitchFamily="2" charset="0"/>
                <a:ea typeface="DengXian" panose="02010600030101010101" pitchFamily="2" charset="-122"/>
                <a:cs typeface="Arial" panose="020B0604020202020204" pitchFamily="34" charset="0"/>
              </a:rPr>
              <a:t>#GetFlushSmart</a:t>
            </a:r>
            <a:r>
              <a:rPr lang="en-US" sz="1400" kern="100">
                <a:effectLst/>
                <a:latin typeface="Montserrat" panose="00000500000000000000" pitchFamily="2" charset="0"/>
                <a:ea typeface="DengXian" panose="02010600030101010101" pitchFamily="2" charset="-122"/>
                <a:cs typeface="Arial" panose="020B0604020202020204" pitchFamily="34" charset="0"/>
              </a:rPr>
              <a:t> will bring family-friendly challenges into homes, while </a:t>
            </a:r>
            <a:r>
              <a:rPr lang="en-US" sz="1400" b="1" kern="100">
                <a:effectLst/>
                <a:latin typeface="Montserrat" panose="00000500000000000000" pitchFamily="2" charset="0"/>
                <a:ea typeface="DengXian" panose="02010600030101010101" pitchFamily="2" charset="-122"/>
                <a:cs typeface="Arial" panose="020B0604020202020204" pitchFamily="34" charset="0"/>
              </a:rPr>
              <a:t>Reporting for Doody</a:t>
            </a:r>
            <a:r>
              <a:rPr lang="en-US" sz="1400" kern="100">
                <a:effectLst/>
                <a:latin typeface="Montserrat" panose="00000500000000000000" pitchFamily="2" charset="0"/>
                <a:ea typeface="DengXian" panose="02010600030101010101" pitchFamily="2" charset="-122"/>
                <a:cs typeface="Arial" panose="020B0604020202020204" pitchFamily="34" charset="0"/>
              </a:rPr>
              <a:t> will feature a "doody sergeant" quizzing participants on proper flushing behavior in public. These activations are designed to heighten awareness and reinforce critical flushing education.</a:t>
            </a:r>
          </a:p>
          <a:p>
            <a:pPr marL="0" marR="0">
              <a:lnSpc>
                <a:spcPct val="114000"/>
              </a:lnSpc>
              <a:spcAft>
                <a:spcPts val="800"/>
              </a:spcAft>
              <a:buNone/>
            </a:pPr>
            <a:r>
              <a:rPr lang="en-US" sz="1400" kern="100">
                <a:effectLst/>
                <a:latin typeface="Montserrat" panose="00000500000000000000" pitchFamily="2" charset="0"/>
                <a:ea typeface="DengXian" panose="02010600030101010101" pitchFamily="2" charset="-122"/>
                <a:cs typeface="Arial" panose="020B0604020202020204" pitchFamily="34" charset="0"/>
              </a:rPr>
              <a:t>This toolkit offers a range of flexible resources and customizable assets, specifically designed to empower wastewater agencies and our members. While our influencer content drives broad consumer engagement, this toolkit ensures </a:t>
            </a:r>
            <a:r>
              <a:rPr lang="en-US" sz="1400" i="1" u="sng" kern="100">
                <a:effectLst/>
                <a:latin typeface="Montserrat" panose="00000500000000000000" pitchFamily="2" charset="0"/>
                <a:ea typeface="DengXian" panose="02010600030101010101" pitchFamily="2" charset="-122"/>
                <a:cs typeface="Arial" panose="020B0604020202020204" pitchFamily="34" charset="0"/>
              </a:rPr>
              <a:t>you</a:t>
            </a:r>
            <a:r>
              <a:rPr lang="en-US" sz="1400" kern="100">
                <a:effectLst/>
                <a:latin typeface="Montserrat" panose="00000500000000000000" pitchFamily="2" charset="0"/>
                <a:ea typeface="DengXian" panose="02010600030101010101" pitchFamily="2" charset="-122"/>
                <a:cs typeface="Arial" panose="020B0604020202020204" pitchFamily="34" charset="0"/>
              </a:rPr>
              <a:t> can adapt and leverage key messages, tackle common misconceptions, and champion the </a:t>
            </a:r>
            <a:r>
              <a:rPr lang="en-US" sz="1400" b="1" kern="100">
                <a:effectLst/>
                <a:latin typeface="Montserrat" panose="00000500000000000000" pitchFamily="2" charset="0"/>
                <a:ea typeface="DengXian" panose="02010600030101010101" pitchFamily="2" charset="-122"/>
                <a:cs typeface="Arial" panose="020B0604020202020204" pitchFamily="34" charset="0"/>
              </a:rPr>
              <a:t>Do Not Flush</a:t>
            </a:r>
            <a:r>
              <a:rPr lang="en-US" sz="1400" kern="100">
                <a:effectLst/>
                <a:latin typeface="Montserrat" panose="00000500000000000000" pitchFamily="2" charset="0"/>
                <a:ea typeface="DengXian" panose="02010600030101010101" pitchFamily="2" charset="-122"/>
                <a:cs typeface="Arial" panose="020B0604020202020204" pitchFamily="34" charset="0"/>
              </a:rPr>
              <a:t> symbol in ways that best suit your unique audiences and operational needs.</a:t>
            </a:r>
          </a:p>
          <a:p>
            <a:pPr marL="0" marR="0">
              <a:lnSpc>
                <a:spcPct val="114000"/>
              </a:lnSpc>
              <a:spcAft>
                <a:spcPts val="800"/>
              </a:spcAft>
              <a:buNone/>
            </a:pPr>
            <a:endParaRPr lang="en-US" sz="600" b="1">
              <a:latin typeface="Montserrat" pitchFamily="2" charset="0"/>
            </a:endParaRPr>
          </a:p>
          <a:p>
            <a:pPr>
              <a:lnSpc>
                <a:spcPct val="114000"/>
              </a:lnSpc>
            </a:pPr>
            <a:r>
              <a:rPr lang="en-US" b="1">
                <a:solidFill>
                  <a:schemeClr val="accent3"/>
                </a:solidFill>
                <a:latin typeface="Montserrat SemiBold" pitchFamily="2" charset="0"/>
              </a:rPr>
              <a:t>JOIN THE FUN:</a:t>
            </a:r>
          </a:p>
          <a:p>
            <a:pPr>
              <a:lnSpc>
                <a:spcPct val="114000"/>
              </a:lnSpc>
            </a:pPr>
            <a:r>
              <a:rPr lang="en-US" sz="1400">
                <a:latin typeface="Montserrat" panose="00000500000000000000" pitchFamily="2" charset="0"/>
              </a:rPr>
              <a:t>Get ready to train for smart flushing! Follow @FlushSmart on social media during Flush Smart Month in July to see the Bathroom Bootycamp influencer content in action. We encourage you to utilize the versatile resources within this toolkit to become a "Bootycamp" leader in your own right, sharing vital information, dispelling misinformation, and encouraging your networks to #FlushSmart. Together, we can build stronger pipes and stronger relationships!</a:t>
            </a:r>
          </a:p>
        </p:txBody>
      </p:sp>
      <p:sp>
        <p:nvSpPr>
          <p:cNvPr id="9" name="TextBox 8">
            <a:extLst>
              <a:ext uri="{FF2B5EF4-FFF2-40B4-BE49-F238E27FC236}">
                <a16:creationId xmlns:a16="http://schemas.microsoft.com/office/drawing/2014/main" id="{C430F824-6027-3979-660F-07FF9A7488EE}"/>
              </a:ext>
            </a:extLst>
          </p:cNvPr>
          <p:cNvSpPr txBox="1"/>
          <p:nvPr/>
        </p:nvSpPr>
        <p:spPr>
          <a:xfrm>
            <a:off x="3292127" y="9305927"/>
            <a:ext cx="1188146" cy="246221"/>
          </a:xfrm>
          <a:prstGeom prst="rect">
            <a:avLst/>
          </a:prstGeom>
          <a:noFill/>
        </p:spPr>
        <p:txBody>
          <a:bodyPr wrap="none" rtlCol="0">
            <a:spAutoFit/>
          </a:bodyPr>
          <a:lstStyle/>
          <a:p>
            <a:r>
              <a:rPr lang="en-US" sz="1000">
                <a:solidFill>
                  <a:schemeClr val="tx2"/>
                </a:solidFill>
                <a:latin typeface="Montserrat SemiBold" pitchFamily="2" charset="0"/>
              </a:rPr>
              <a:t>#FLUSHSMART</a:t>
            </a:r>
          </a:p>
        </p:txBody>
      </p:sp>
      <p:pic>
        <p:nvPicPr>
          <p:cNvPr id="2" name="Picture 1">
            <a:extLst>
              <a:ext uri="{FF2B5EF4-FFF2-40B4-BE49-F238E27FC236}">
                <a16:creationId xmlns:a16="http://schemas.microsoft.com/office/drawing/2014/main" id="{D600F4F9-DAE6-8572-22AE-A9B24AB7F839}"/>
              </a:ext>
            </a:extLst>
          </p:cNvPr>
          <p:cNvPicPr>
            <a:picLocks noChangeAspect="1"/>
          </p:cNvPicPr>
          <p:nvPr/>
        </p:nvPicPr>
        <p:blipFill>
          <a:blip r:embed="rId2"/>
          <a:srcRect l="26367" t="24555" r="26266" b="25912"/>
          <a:stretch>
            <a:fillRect/>
          </a:stretch>
        </p:blipFill>
        <p:spPr>
          <a:xfrm>
            <a:off x="2994238" y="1469109"/>
            <a:ext cx="1783923" cy="1049365"/>
          </a:xfrm>
          <a:prstGeom prst="rect">
            <a:avLst/>
          </a:prstGeom>
        </p:spPr>
      </p:pic>
    </p:spTree>
    <p:extLst>
      <p:ext uri="{BB962C8B-B14F-4D97-AF65-F5344CB8AC3E}">
        <p14:creationId xmlns:p14="http://schemas.microsoft.com/office/powerpoint/2010/main" val="2182803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9C0B-5FC6-234D-C6D8-88F4A4428281}"/>
              </a:ext>
            </a:extLst>
          </p:cNvPr>
          <p:cNvSpPr>
            <a:spLocks noGrp="1"/>
          </p:cNvSpPr>
          <p:nvPr>
            <p:ph type="title"/>
          </p:nvPr>
        </p:nvSpPr>
        <p:spPr/>
        <p:txBody>
          <a:bodyPr/>
          <a:lstStyle/>
          <a:p>
            <a:r>
              <a:rPr lang="en-US">
                <a:latin typeface="Montserrat ExtraBold"/>
                <a:ea typeface="Verdana"/>
              </a:rPr>
              <a:t>Bathroom bootycamp </a:t>
            </a:r>
            <a:br>
              <a:rPr lang="en-US">
                <a:latin typeface="Montserrat ExtraBold"/>
                <a:ea typeface="Verdana"/>
              </a:rPr>
            </a:br>
            <a:r>
              <a:rPr lang="en-US">
                <a:latin typeface="Montserrat ExtraBold"/>
                <a:ea typeface="Verdana"/>
              </a:rPr>
              <a:t>7-Day challenge</a:t>
            </a:r>
            <a:endParaRPr lang="en-US"/>
          </a:p>
        </p:txBody>
      </p:sp>
      <p:sp>
        <p:nvSpPr>
          <p:cNvPr id="3" name="Text Placeholder 2">
            <a:extLst>
              <a:ext uri="{FF2B5EF4-FFF2-40B4-BE49-F238E27FC236}">
                <a16:creationId xmlns:a16="http://schemas.microsoft.com/office/drawing/2014/main" id="{483073DE-284E-42AB-13CD-D8C76F537A42}"/>
              </a:ext>
            </a:extLst>
          </p:cNvPr>
          <p:cNvSpPr>
            <a:spLocks noGrp="1"/>
          </p:cNvSpPr>
          <p:nvPr>
            <p:ph type="body" sz="quarter" idx="10"/>
          </p:nvPr>
        </p:nvSpPr>
        <p:spPr>
          <a:xfrm>
            <a:off x="814389" y="1854001"/>
            <a:ext cx="6117339" cy="2405016"/>
          </a:xfrm>
        </p:spPr>
        <p:txBody>
          <a:bodyPr vert="horz" lIns="0" tIns="0" rIns="0" bIns="0" rtlCol="0" anchor="t">
            <a:noAutofit/>
          </a:bodyPr>
          <a:lstStyle/>
          <a:p>
            <a:pPr>
              <a:lnSpc>
                <a:spcPct val="113000"/>
              </a:lnSpc>
            </a:pPr>
            <a:r>
              <a:rPr lang="en-US" sz="1300">
                <a:solidFill>
                  <a:schemeClr val="accent6"/>
                </a:solidFill>
              </a:rPr>
              <a:t>Are your gross bathroom behaviors putting your relationships at risk? </a:t>
            </a:r>
            <a:r>
              <a:rPr lang="en-US" sz="1300"/>
              <a:t>You’re not alone — poor bathroom habits are a major point of contention in many relationships. We at the Responsible Flushing Alliance wanted to learn more, so we asked more than 1,300 Americans which bathroom habits got under their skin the most. </a:t>
            </a:r>
            <a:r>
              <a:rPr lang="en-US" sz="1300">
                <a:solidFill>
                  <a:schemeClr val="accent6"/>
                </a:solidFill>
              </a:rPr>
              <a:t>What we found surprised us, so we developed the Bathroom Bootycamp to help you save your relationships (or your housemates’ sanity)! </a:t>
            </a:r>
            <a:br>
              <a:rPr lang="en-US" sz="1300">
                <a:solidFill>
                  <a:schemeClr val="accent6"/>
                </a:solidFill>
              </a:rPr>
            </a:br>
            <a:br>
              <a:rPr lang="en-US" sz="1300">
                <a:solidFill>
                  <a:schemeClr val="accent6"/>
                </a:solidFill>
              </a:rPr>
            </a:br>
            <a:r>
              <a:rPr lang="en-US" sz="1300">
                <a:solidFill>
                  <a:schemeClr val="accent6"/>
                </a:solidFill>
              </a:rPr>
              <a:t>Over the next 7 days, we’ll tackle the biggest bathroom pet peeves with fun challenges and smart tips. Let’s whip those habits into shape! </a:t>
            </a:r>
            <a:endParaRPr lang="en-US" sz="1300"/>
          </a:p>
        </p:txBody>
      </p:sp>
      <p:pic>
        <p:nvPicPr>
          <p:cNvPr id="4" name="Picture 3">
            <a:extLst>
              <a:ext uri="{FF2B5EF4-FFF2-40B4-BE49-F238E27FC236}">
                <a16:creationId xmlns:a16="http://schemas.microsoft.com/office/drawing/2014/main" id="{7A3E53F7-43C3-AC8D-2EC0-D884EFC7BFC4}"/>
              </a:ext>
            </a:extLst>
          </p:cNvPr>
          <p:cNvPicPr>
            <a:picLocks noChangeAspect="1"/>
          </p:cNvPicPr>
          <p:nvPr/>
        </p:nvPicPr>
        <p:blipFill>
          <a:blip r:embed="rId2"/>
          <a:srcRect/>
          <a:stretch/>
        </p:blipFill>
        <p:spPr>
          <a:xfrm>
            <a:off x="2350733" y="4739193"/>
            <a:ext cx="3257840" cy="1832535"/>
          </a:xfrm>
          <a:prstGeom prst="rect">
            <a:avLst/>
          </a:prstGeom>
        </p:spPr>
      </p:pic>
      <p:sp>
        <p:nvSpPr>
          <p:cNvPr id="6" name="Rectangle 5">
            <a:hlinkClick r:id="rId3"/>
            <a:extLst>
              <a:ext uri="{FF2B5EF4-FFF2-40B4-BE49-F238E27FC236}">
                <a16:creationId xmlns:a16="http://schemas.microsoft.com/office/drawing/2014/main" id="{49EBA291-C067-DFFD-0895-E3FE077AAD7F}"/>
              </a:ext>
            </a:extLst>
          </p:cNvPr>
          <p:cNvSpPr/>
          <p:nvPr/>
        </p:nvSpPr>
        <p:spPr>
          <a:xfrm>
            <a:off x="2929308" y="4337553"/>
            <a:ext cx="2100690" cy="337530"/>
          </a:xfrm>
          <a:prstGeom prst="rect">
            <a:avLst/>
          </a:prstGeom>
          <a:solidFill>
            <a:srgbClr val="92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u="sng">
                <a:latin typeface="Montserrat" panose="00000500000000000000" pitchFamily="2" charset="0"/>
              </a:rPr>
              <a:t>Download Challenge</a:t>
            </a:r>
          </a:p>
        </p:txBody>
      </p:sp>
      <p:sp>
        <p:nvSpPr>
          <p:cNvPr id="7" name="Rectangle 6">
            <a:hlinkClick r:id="rId3"/>
            <a:extLst>
              <a:ext uri="{FF2B5EF4-FFF2-40B4-BE49-F238E27FC236}">
                <a16:creationId xmlns:a16="http://schemas.microsoft.com/office/drawing/2014/main" id="{6FA952CD-F32F-EDC4-DB33-175606A8009F}"/>
              </a:ext>
            </a:extLst>
          </p:cNvPr>
          <p:cNvSpPr/>
          <p:nvPr/>
        </p:nvSpPr>
        <p:spPr>
          <a:xfrm>
            <a:off x="2822712" y="6957628"/>
            <a:ext cx="2313883" cy="337530"/>
          </a:xfrm>
          <a:prstGeom prst="rect">
            <a:avLst/>
          </a:prstGeom>
          <a:solidFill>
            <a:srgbClr val="92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u="sng">
                <a:latin typeface="Montserrat" panose="00000500000000000000" pitchFamily="2" charset="0"/>
              </a:rPr>
              <a:t>Download Social Carousel</a:t>
            </a:r>
          </a:p>
        </p:txBody>
      </p:sp>
      <p:pic>
        <p:nvPicPr>
          <p:cNvPr id="11" name="Picture 10">
            <a:extLst>
              <a:ext uri="{FF2B5EF4-FFF2-40B4-BE49-F238E27FC236}">
                <a16:creationId xmlns:a16="http://schemas.microsoft.com/office/drawing/2014/main" id="{80765951-2186-725D-0555-7361B571C06D}"/>
              </a:ext>
            </a:extLst>
          </p:cNvPr>
          <p:cNvPicPr>
            <a:picLocks noChangeAspect="1"/>
          </p:cNvPicPr>
          <p:nvPr/>
        </p:nvPicPr>
        <p:blipFill>
          <a:blip r:embed="rId4"/>
          <a:stretch>
            <a:fillRect/>
          </a:stretch>
        </p:blipFill>
        <p:spPr>
          <a:xfrm>
            <a:off x="2036554" y="7330149"/>
            <a:ext cx="3886199" cy="1963618"/>
          </a:xfrm>
          <a:prstGeom prst="rect">
            <a:avLst/>
          </a:prstGeom>
        </p:spPr>
      </p:pic>
    </p:spTree>
    <p:extLst>
      <p:ext uri="{BB962C8B-B14F-4D97-AF65-F5344CB8AC3E}">
        <p14:creationId xmlns:p14="http://schemas.microsoft.com/office/powerpoint/2010/main" val="3075264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3FD4FE-C5A6-9041-B806-65153BAE3C1C}"/>
              </a:ext>
            </a:extLst>
          </p:cNvPr>
          <p:cNvSpPr>
            <a:spLocks noGrp="1" noRot="1" noMove="1" noResize="1" noEditPoints="1" noAdjustHandles="1" noChangeArrowheads="1" noChangeShapeType="1"/>
          </p:cNvSpPr>
          <p:nvPr/>
        </p:nvSpPr>
        <p:spPr>
          <a:xfrm>
            <a:off x="476250" y="8769927"/>
            <a:ext cx="6810375" cy="840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60AA975-A298-8679-77B0-9A08B2763A20}"/>
              </a:ext>
            </a:extLst>
          </p:cNvPr>
          <p:cNvSpPr>
            <a:spLocks noGrp="1"/>
          </p:cNvSpPr>
          <p:nvPr>
            <p:ph type="body" sz="quarter" idx="10"/>
          </p:nvPr>
        </p:nvSpPr>
        <p:spPr>
          <a:xfrm>
            <a:off x="769364" y="700845"/>
            <a:ext cx="6117339" cy="7046155"/>
          </a:xfrm>
        </p:spPr>
        <p:txBody>
          <a:bodyPr/>
          <a:lstStyle/>
          <a:p>
            <a:pPr lvl="0" algn="ctr" defTabSz="457200">
              <a:spcBef>
                <a:spcPts val="0"/>
              </a:spcBef>
              <a:buClrTx/>
              <a:defRPr/>
            </a:pPr>
            <a:r>
              <a:rPr lang="en-US" sz="2800" b="1"/>
              <a:t>BATHROOM BOOTYCAMP 7-DAY CHALLENGE BLOG TEMPLATE</a:t>
            </a:r>
            <a:br>
              <a:rPr lang="en-US" sz="2800" b="1"/>
            </a:br>
            <a:endParaRPr lang="en-US" sz="600" b="1"/>
          </a:p>
          <a:p>
            <a:pPr lvl="0" algn="ctr" defTabSz="457200">
              <a:spcBef>
                <a:spcPts val="0"/>
              </a:spcBef>
              <a:buClrTx/>
              <a:defRPr/>
            </a:pPr>
            <a:r>
              <a:rPr kumimoji="0" lang="en-US" sz="1800" b="1" i="0" u="none" strike="noStrike" kern="1200" cap="none" spc="0" normalizeH="0" baseline="0" noProof="0">
                <a:ln>
                  <a:noFill/>
                </a:ln>
                <a:solidFill>
                  <a:srgbClr val="929000"/>
                </a:solidFill>
                <a:effectLst/>
                <a:uLnTx/>
                <a:uFillTx/>
                <a:latin typeface="Montserrat SemiBold" panose="00000700000000000000" pitchFamily="2" charset="0"/>
              </a:rPr>
              <a:t>Happy Flush </a:t>
            </a:r>
            <a:r>
              <a:rPr lang="en-US" sz="1800" b="1">
                <a:solidFill>
                  <a:schemeClr val="accent3"/>
                </a:solidFill>
                <a:latin typeface="Montserrat SemiBold" panose="00000700000000000000" pitchFamily="2" charset="0"/>
              </a:rPr>
              <a:t>Smart</a:t>
            </a:r>
            <a:r>
              <a:rPr kumimoji="0" lang="en-US" sz="1800" b="1" i="0" u="none" strike="noStrike" kern="1200" cap="none" spc="0" normalizeH="0" baseline="0" noProof="0">
                <a:ln>
                  <a:noFill/>
                </a:ln>
                <a:solidFill>
                  <a:srgbClr val="929000"/>
                </a:solidFill>
                <a:effectLst/>
                <a:uLnTx/>
                <a:uFillTx/>
                <a:latin typeface="Montserrat SemiBold" panose="00000700000000000000" pitchFamily="2" charset="0"/>
              </a:rPr>
              <a:t> Month! How Flush Fit Are You?</a:t>
            </a:r>
            <a:endParaRPr lang="en-US" sz="1800">
              <a:latin typeface="Montserrat SemiBold" panose="00000700000000000000" pitchFamily="2" charset="0"/>
            </a:endParaRPr>
          </a:p>
        </p:txBody>
      </p:sp>
      <p:sp>
        <p:nvSpPr>
          <p:cNvPr id="6" name="TextBox 5">
            <a:extLst>
              <a:ext uri="{FF2B5EF4-FFF2-40B4-BE49-F238E27FC236}">
                <a16:creationId xmlns:a16="http://schemas.microsoft.com/office/drawing/2014/main" id="{CDC2FCA4-51F8-A046-AB40-D28C449CF915}"/>
              </a:ext>
            </a:extLst>
          </p:cNvPr>
          <p:cNvSpPr txBox="1">
            <a:spLocks/>
          </p:cNvSpPr>
          <p:nvPr/>
        </p:nvSpPr>
        <p:spPr>
          <a:xfrm>
            <a:off x="711200" y="2020455"/>
            <a:ext cx="6410036" cy="7567136"/>
          </a:xfrm>
          <a:prstGeom prst="rect">
            <a:avLst/>
          </a:prstGeom>
          <a:noFill/>
        </p:spPr>
        <p:txBody>
          <a:bodyPr wrap="square" rtlCol="0">
            <a:spAutoFit/>
          </a:bodyPr>
          <a:lstStyle/>
          <a:p>
            <a:pPr marL="0" marR="0">
              <a:lnSpc>
                <a:spcPct val="114000"/>
              </a:lnSpc>
              <a:spcAft>
                <a:spcPts val="800"/>
              </a:spcAft>
              <a:buNone/>
            </a:pPr>
            <a:r>
              <a:rPr lang="en-US" sz="1400" kern="100">
                <a:effectLst/>
                <a:latin typeface="Montserrat" panose="00000500000000000000" pitchFamily="2" charset="0"/>
                <a:ea typeface="DengXian" panose="02010600030101010101" pitchFamily="2" charset="-122"/>
                <a:cs typeface="Arial" panose="020B0604020202020204" pitchFamily="34" charset="0"/>
              </a:rPr>
              <a:t>July is Flush Smart Month. As </a:t>
            </a:r>
            <a:r>
              <a:rPr lang="en-US" sz="1400" b="1" kern="100">
                <a:effectLst/>
                <a:latin typeface="Montserrat" panose="00000500000000000000" pitchFamily="2" charset="0"/>
                <a:ea typeface="DengXian" panose="02010600030101010101" pitchFamily="2" charset="-122"/>
                <a:cs typeface="Arial" panose="020B0604020202020204" pitchFamily="34" charset="0"/>
              </a:rPr>
              <a:t>[add organization’s tie-in to flushing, e.g., a brand dedicated to creating convenient, safe products for use in the bathroom/an organization dedicated to ensuring efficient wastewater management in our community],</a:t>
            </a:r>
            <a:r>
              <a:rPr lang="en-US" sz="1400" kern="100">
                <a:effectLst/>
                <a:latin typeface="Montserrat" panose="00000500000000000000" pitchFamily="2" charset="0"/>
                <a:ea typeface="DengXian" panose="02010600030101010101" pitchFamily="2" charset="-122"/>
                <a:cs typeface="Arial" panose="020B0604020202020204" pitchFamily="34" charset="0"/>
              </a:rPr>
              <a:t> we keep smart flushing top of mind. </a:t>
            </a:r>
          </a:p>
          <a:p>
            <a:pPr marL="0" marR="0">
              <a:lnSpc>
                <a:spcPct val="114000"/>
              </a:lnSpc>
              <a:spcAft>
                <a:spcPts val="800"/>
              </a:spcAft>
              <a:buNone/>
            </a:pPr>
            <a:r>
              <a:rPr lang="en-US" sz="1400" kern="100">
                <a:effectLst/>
                <a:latin typeface="Montserrat" panose="00000500000000000000" pitchFamily="2" charset="0"/>
                <a:ea typeface="DengXian" panose="02010600030101010101" pitchFamily="2" charset="-122"/>
                <a:cs typeface="Arial" panose="020B0604020202020204" pitchFamily="34" charset="0"/>
              </a:rPr>
              <a:t>And with major sewage disasters making headlines this year, it’s high time we all started paying closer attention.</a:t>
            </a:r>
          </a:p>
          <a:p>
            <a:pPr marL="0" marR="0">
              <a:lnSpc>
                <a:spcPct val="114000"/>
              </a:lnSpc>
              <a:spcAft>
                <a:spcPts val="800"/>
              </a:spcAft>
              <a:buNone/>
            </a:pPr>
            <a:r>
              <a:rPr lang="en-US" sz="1400" kern="100">
                <a:effectLst/>
                <a:latin typeface="Montserrat" panose="00000500000000000000" pitchFamily="2" charset="0"/>
                <a:ea typeface="DengXian" panose="02010600030101010101" pitchFamily="2" charset="-122"/>
                <a:cs typeface="Arial" panose="020B0604020202020204" pitchFamily="34" charset="0"/>
              </a:rPr>
              <a:t>Around 850 million gallons of raw sewage enter America’s waterways every year, driven by aging infrastructure pushed well beyond its limits. </a:t>
            </a:r>
            <a:r>
              <a:rPr lang="en-US" sz="1400" b="1" kern="100">
                <a:effectLst/>
                <a:latin typeface="Montserrat" panose="00000500000000000000" pitchFamily="2" charset="0"/>
                <a:ea typeface="DengXian" panose="02010600030101010101" pitchFamily="2" charset="-122"/>
                <a:cs typeface="Arial" panose="020B0604020202020204" pitchFamily="34" charset="0"/>
              </a:rPr>
              <a:t>[Add relevant local infrastructure age or condition stats if available.]</a:t>
            </a:r>
          </a:p>
          <a:p>
            <a:pPr>
              <a:lnSpc>
                <a:spcPct val="114000"/>
              </a:lnSpc>
              <a:spcAft>
                <a:spcPts val="800"/>
              </a:spcAft>
            </a:pPr>
            <a:r>
              <a:rPr lang="en-US" sz="1400" kern="100">
                <a:latin typeface="Montserrat" panose="00000500000000000000" pitchFamily="2" charset="0"/>
                <a:ea typeface="DengXian" panose="02010600030101010101" pitchFamily="2" charset="-122"/>
                <a:cs typeface="Arial" panose="020B0604020202020204" pitchFamily="34" charset="0"/>
              </a:rPr>
              <a:t>The good news? Everyone can help — simply by being more mindful of what goes down the drain. Flushing the wrong items causes blockages, pressure buildups, and ultimately, leaks. Raw sewage carries bacteria, viruses, parasites, and chemicals that contaminate rivers, lakes, and oceans — endangering wildlife and public health alike. </a:t>
            </a:r>
            <a:r>
              <a:rPr lang="en-US" sz="1400" b="1" kern="100">
                <a:latin typeface="Montserrat" panose="00000500000000000000" pitchFamily="2" charset="0"/>
                <a:ea typeface="DengXian" panose="02010600030101010101" pitchFamily="2" charset="-122"/>
                <a:cs typeface="Arial" panose="020B0604020202020204" pitchFamily="34" charset="0"/>
              </a:rPr>
              <a:t>[Reference a local waterway, beach closure, or wildlife impact if relevant.]</a:t>
            </a:r>
            <a:endParaRPr lang="en-US" sz="1400" kern="100">
              <a:latin typeface="Montserrat" panose="00000500000000000000" pitchFamily="2" charset="0"/>
              <a:ea typeface="DengXian" panose="02010600030101010101" pitchFamily="2" charset="-122"/>
              <a:cs typeface="Arial" panose="020B0604020202020204" pitchFamily="34" charset="0"/>
            </a:endParaRPr>
          </a:p>
          <a:p>
            <a:pPr>
              <a:lnSpc>
                <a:spcPct val="114000"/>
              </a:lnSpc>
              <a:spcAft>
                <a:spcPts val="800"/>
              </a:spcAft>
            </a:pPr>
            <a:r>
              <a:rPr lang="en-US" sz="1400" kern="100">
                <a:latin typeface="Montserrat" panose="00000500000000000000" pitchFamily="2" charset="0"/>
                <a:ea typeface="DengXian" panose="02010600030101010101" pitchFamily="2" charset="-122"/>
                <a:cs typeface="Arial" panose="020B0604020202020204" pitchFamily="34" charset="0"/>
              </a:rPr>
              <a:t>Want to help make a positive impact? Take the Bathroom Bootycamp 7-Day Challenge to make flushing smart a natural, easy part of your everyday life.</a:t>
            </a:r>
          </a:p>
          <a:p>
            <a:pPr>
              <a:lnSpc>
                <a:spcPct val="114000"/>
              </a:lnSpc>
              <a:spcAft>
                <a:spcPts val="800"/>
              </a:spcAft>
            </a:pPr>
            <a:r>
              <a:rPr lang="en-US" sz="1400" b="1" kern="100">
                <a:latin typeface="Montserrat" panose="00000500000000000000" pitchFamily="2" charset="0"/>
                <a:ea typeface="DengXian" panose="02010600030101010101" pitchFamily="2" charset="-122"/>
                <a:cs typeface="Arial" panose="020B0604020202020204" pitchFamily="34" charset="0"/>
              </a:rPr>
              <a:t>[ADD INFOGRAPHIC]</a:t>
            </a:r>
          </a:p>
          <a:p>
            <a:pPr>
              <a:lnSpc>
                <a:spcPct val="114000"/>
              </a:lnSpc>
              <a:spcAft>
                <a:spcPts val="800"/>
              </a:spcAft>
            </a:pPr>
            <a:r>
              <a:rPr lang="en-US" sz="1400" kern="100">
                <a:latin typeface="Montserrat" panose="00000500000000000000" pitchFamily="2" charset="0"/>
                <a:ea typeface="DengXian" panose="02010600030101010101" pitchFamily="2" charset="-122"/>
                <a:cs typeface="Arial" panose="020B0604020202020204" pitchFamily="34" charset="0"/>
              </a:rPr>
              <a:t>Small habits, big impact. This Flush Smart Month — and every month — do your part. Always check for the </a:t>
            </a:r>
            <a:r>
              <a:rPr lang="en-US" sz="1400" b="1" kern="100">
                <a:latin typeface="Montserrat" panose="00000500000000000000" pitchFamily="2" charset="0"/>
                <a:ea typeface="DengXian" panose="02010600030101010101" pitchFamily="2" charset="-122"/>
                <a:cs typeface="Arial" panose="020B0604020202020204" pitchFamily="34" charset="0"/>
              </a:rPr>
              <a:t>DO NOT FLUSH</a:t>
            </a:r>
            <a:r>
              <a:rPr lang="en-US" sz="1400" kern="100">
                <a:latin typeface="Montserrat" panose="00000500000000000000" pitchFamily="2" charset="0"/>
                <a:ea typeface="DengXian" panose="02010600030101010101" pitchFamily="2" charset="-122"/>
                <a:cs typeface="Arial" panose="020B0604020202020204" pitchFamily="34" charset="0"/>
              </a:rPr>
              <a:t> symbol and think before anything goes down the drain. </a:t>
            </a:r>
            <a:r>
              <a:rPr lang="en-US" sz="1400" b="1" kern="100">
                <a:latin typeface="Montserrat" panose="00000500000000000000" pitchFamily="2" charset="0"/>
                <a:ea typeface="DengXian" panose="02010600030101010101" pitchFamily="2" charset="-122"/>
                <a:cs typeface="Arial" panose="020B0604020202020204" pitchFamily="34" charset="0"/>
              </a:rPr>
              <a:t>[Optional closing call-to-action, e.g., “Starting this month, talk to your family or friends about how they too can get Flush Fit to build lasting, smart flushing habits.”]</a:t>
            </a:r>
            <a:endParaRPr lang="en-US" sz="1400" kern="100">
              <a:effectLst/>
              <a:latin typeface="Montserrat" panose="00000500000000000000" pitchFamily="2"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1052395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94C90-179E-57E1-83CE-1301FB572D73}"/>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C90C079-A691-2453-F0EE-E5249A24FF86}"/>
              </a:ext>
            </a:extLst>
          </p:cNvPr>
          <p:cNvSpPr txBox="1"/>
          <p:nvPr/>
        </p:nvSpPr>
        <p:spPr>
          <a:xfrm>
            <a:off x="757180" y="1287691"/>
            <a:ext cx="6392580" cy="2159437"/>
          </a:xfrm>
          <a:prstGeom prst="rect">
            <a:avLst/>
          </a:prstGeom>
          <a:noFill/>
        </p:spPr>
        <p:txBody>
          <a:bodyPr wrap="square">
            <a:spAutoFit/>
          </a:bodyPr>
          <a:lstStyle/>
          <a:p>
            <a:pPr marL="0" marR="0">
              <a:lnSpc>
                <a:spcPct val="115000"/>
              </a:lnSpc>
              <a:spcAft>
                <a:spcPts val="800"/>
              </a:spcAft>
              <a:buNone/>
            </a:pPr>
            <a:r>
              <a:rPr lang="en-US" sz="1400" kern="100">
                <a:effectLst/>
                <a:latin typeface="Montserrat" panose="00000500000000000000" pitchFamily="2" charset="0"/>
                <a:ea typeface="DengXian" panose="02010600030101010101" pitchFamily="2" charset="-122"/>
                <a:cs typeface="Arial" panose="020B0604020202020204" pitchFamily="34" charset="0"/>
              </a:rPr>
              <a:t>Throughout July, RFA will be publishing educational content around Flush Smart Month teaching folks about the importance of responsible flushing. </a:t>
            </a:r>
          </a:p>
          <a:p>
            <a:pPr marL="0" marR="0">
              <a:lnSpc>
                <a:spcPct val="115000"/>
              </a:lnSpc>
              <a:spcAft>
                <a:spcPts val="800"/>
              </a:spcAft>
              <a:buNone/>
            </a:pPr>
            <a:r>
              <a:rPr lang="en-US" sz="1400" kern="100">
                <a:effectLst/>
                <a:latin typeface="Montserrat" panose="00000500000000000000" pitchFamily="2" charset="0"/>
                <a:ea typeface="DengXian" panose="02010600030101010101" pitchFamily="2" charset="-122"/>
                <a:cs typeface="Arial" panose="020B0604020202020204" pitchFamily="34" charset="0"/>
              </a:rPr>
              <a:t>We encourage you to follow along by engaging with our content and developing some of your own! Below is templated copy you can easily paste and publish on your organization’s, company’s or brand’s page. You can also find all asset recommendations on our website, </a:t>
            </a:r>
            <a:r>
              <a:rPr lang="en-US" sz="1400" b="1" u="sng" kern="100">
                <a:solidFill>
                  <a:srgbClr val="467886"/>
                </a:solidFill>
                <a:effectLst/>
                <a:latin typeface="Montserrat" panose="00000500000000000000" pitchFamily="2" charset="0"/>
                <a:ea typeface="DengXian" panose="02010600030101010101" pitchFamily="2" charset="-122"/>
                <a:cs typeface="Arial" panose="020B0604020202020204" pitchFamily="34" charset="0"/>
                <a:hlinkClick r:id="rId2"/>
              </a:rPr>
              <a:t>here</a:t>
            </a:r>
            <a:r>
              <a:rPr lang="en-US" sz="1400" kern="100">
                <a:effectLst/>
                <a:latin typeface="Montserrat" panose="00000500000000000000" pitchFamily="2" charset="0"/>
                <a:ea typeface="DengXian" panose="02010600030101010101" pitchFamily="2" charset="-122"/>
                <a:cs typeface="Arial" panose="020B0604020202020204" pitchFamily="34" charset="0"/>
              </a:rPr>
              <a:t> and </a:t>
            </a:r>
            <a:r>
              <a:rPr lang="en-US" sz="1400" b="1" u="sng" kern="100">
                <a:solidFill>
                  <a:srgbClr val="467886"/>
                </a:solidFill>
                <a:effectLst/>
                <a:latin typeface="Montserrat" panose="00000500000000000000" pitchFamily="2" charset="0"/>
                <a:ea typeface="DengXian" panose="02010600030101010101" pitchFamily="2" charset="-122"/>
                <a:cs typeface="Arial" panose="020B0604020202020204" pitchFamily="34" charset="0"/>
                <a:hlinkClick r:id="rId3"/>
              </a:rPr>
              <a:t>here</a:t>
            </a:r>
            <a:r>
              <a:rPr lang="en-US" sz="1400" kern="100">
                <a:effectLst/>
                <a:latin typeface="Montserrat" panose="00000500000000000000" pitchFamily="2" charset="0"/>
                <a:ea typeface="DengXian" panose="02010600030101010101" pitchFamily="2" charset="-122"/>
                <a:cs typeface="Arial" panose="020B0604020202020204" pitchFamily="34" charset="0"/>
              </a:rPr>
              <a:t>. </a:t>
            </a:r>
          </a:p>
        </p:txBody>
      </p:sp>
      <p:sp>
        <p:nvSpPr>
          <p:cNvPr id="15" name="TextBox 14">
            <a:extLst>
              <a:ext uri="{FF2B5EF4-FFF2-40B4-BE49-F238E27FC236}">
                <a16:creationId xmlns:a16="http://schemas.microsoft.com/office/drawing/2014/main" id="{3F6BA304-E786-57AF-C0BD-870BBB40E0E8}"/>
              </a:ext>
            </a:extLst>
          </p:cNvPr>
          <p:cNvSpPr txBox="1"/>
          <p:nvPr/>
        </p:nvSpPr>
        <p:spPr>
          <a:xfrm>
            <a:off x="757180" y="3668802"/>
            <a:ext cx="6392580" cy="5241499"/>
          </a:xfrm>
          <a:prstGeom prst="rect">
            <a:avLst/>
          </a:prstGeom>
          <a:noFill/>
        </p:spPr>
        <p:txBody>
          <a:bodyPr wrap="square">
            <a:spAutoFit/>
          </a:bodyPr>
          <a:lstStyle/>
          <a:p>
            <a:pPr algn="l">
              <a:lnSpc>
                <a:spcPct val="114000"/>
              </a:lnSpc>
              <a:spcAft>
                <a:spcPts val="1500"/>
              </a:spcAft>
              <a:buNone/>
            </a:pPr>
            <a:r>
              <a:rPr lang="en-US" sz="1600" b="1" i="0">
                <a:solidFill>
                  <a:schemeClr val="accent3"/>
                </a:solidFill>
                <a:effectLst/>
                <a:latin typeface="Montserrat SemiBold" panose="00000700000000000000" pitchFamily="2" charset="0"/>
              </a:rPr>
              <a:t>Join the Flush Smart Month conversation!</a:t>
            </a:r>
            <a:br>
              <a:rPr lang="en-US" sz="1400" b="1" i="0" u="sng">
                <a:solidFill>
                  <a:srgbClr val="222222"/>
                </a:solidFill>
                <a:effectLst/>
                <a:latin typeface="Montserrat" pitchFamily="2" charset="0"/>
              </a:rPr>
            </a:br>
            <a:r>
              <a:rPr lang="en-US" sz="1400" b="0" i="0">
                <a:solidFill>
                  <a:srgbClr val="222222"/>
                </a:solidFill>
                <a:effectLst/>
                <a:latin typeface="Montserrat" pitchFamily="2" charset="0"/>
              </a:rPr>
              <a:t>We’re looking for each piece of content to include a short call-to-action (CTA) message to help encourage people to </a:t>
            </a:r>
            <a:r>
              <a:rPr lang="en-US" sz="1400" b="1" i="0">
                <a:solidFill>
                  <a:srgbClr val="222222"/>
                </a:solidFill>
                <a:effectLst/>
                <a:latin typeface="Montserrat" pitchFamily="2" charset="0"/>
              </a:rPr>
              <a:t>reconsider flushing non-flushable wipes</a:t>
            </a:r>
            <a:r>
              <a:rPr lang="en-US" sz="1400" b="0" i="0">
                <a:solidFill>
                  <a:srgbClr val="222222"/>
                </a:solidFill>
                <a:effectLst/>
                <a:latin typeface="Montserrat" pitchFamily="2" charset="0"/>
              </a:rPr>
              <a:t> (baby wipes, cleaning wipes, makeup removal wipes). Wipes with the </a:t>
            </a:r>
            <a:r>
              <a:rPr lang="en-US" sz="1400" b="1" i="0">
                <a:solidFill>
                  <a:srgbClr val="222222"/>
                </a:solidFill>
                <a:effectLst/>
                <a:latin typeface="Montserrat" pitchFamily="2" charset="0"/>
              </a:rPr>
              <a:t>Do Not Flush </a:t>
            </a:r>
            <a:r>
              <a:rPr lang="en-US" sz="1400" b="0" i="0">
                <a:solidFill>
                  <a:srgbClr val="222222"/>
                </a:solidFill>
                <a:effectLst/>
                <a:latin typeface="Montserrat" pitchFamily="2" charset="0"/>
              </a:rPr>
              <a:t>symbol always go in the trash, never the toilet!</a:t>
            </a:r>
          </a:p>
          <a:p>
            <a:pPr marL="342900" marR="0" lvl="0" indent="-342900">
              <a:lnSpc>
                <a:spcPct val="114000"/>
              </a:lnSpc>
              <a:spcAft>
                <a:spcPts val="800"/>
              </a:spcAft>
              <a:buFont typeface="Symbol" panose="05050102010706020507" pitchFamily="18" charset="2"/>
              <a:buChar char=""/>
            </a:pPr>
            <a:r>
              <a:rPr lang="en-US" sz="1400" b="1" kern="100">
                <a:effectLst/>
                <a:latin typeface="Montserrat" panose="00000500000000000000" pitchFamily="2" charset="0"/>
                <a:ea typeface="DengXian" panose="02010600030101010101" pitchFamily="2" charset="-122"/>
                <a:cs typeface="Arial" panose="020B0604020202020204" pitchFamily="34" charset="0"/>
              </a:rPr>
              <a:t>FOLLOW US</a:t>
            </a:r>
            <a:r>
              <a:rPr lang="en-US" sz="1400" kern="100">
                <a:effectLst/>
                <a:latin typeface="Montserrat" panose="00000500000000000000" pitchFamily="2" charset="0"/>
                <a:ea typeface="DengXian" panose="02010600030101010101" pitchFamily="2" charset="-122"/>
                <a:cs typeface="Arial" panose="020B0604020202020204" pitchFamily="34" charset="0"/>
              </a:rPr>
              <a:t>: Stay up to date with the latest content by joining the community and following us on </a:t>
            </a:r>
            <a:r>
              <a:rPr lang="en-US" sz="1400" u="sng" kern="100">
                <a:solidFill>
                  <a:srgbClr val="467886"/>
                </a:solidFill>
                <a:effectLst/>
                <a:latin typeface="Montserrat" panose="00000500000000000000" pitchFamily="2" charset="0"/>
                <a:ea typeface="DengXian" panose="02010600030101010101" pitchFamily="2" charset="-122"/>
                <a:cs typeface="Arial" panose="020B0604020202020204" pitchFamily="34" charset="0"/>
                <a:hlinkClick r:id="rId4"/>
              </a:rPr>
              <a:t>LinkedIn</a:t>
            </a:r>
            <a:r>
              <a:rPr lang="en-US" sz="1400" kern="100">
                <a:effectLst/>
                <a:latin typeface="Montserrat" panose="00000500000000000000" pitchFamily="2" charset="0"/>
                <a:ea typeface="DengXian" panose="02010600030101010101" pitchFamily="2" charset="-122"/>
                <a:cs typeface="Arial" panose="020B0604020202020204" pitchFamily="34" charset="0"/>
              </a:rPr>
              <a:t>, </a:t>
            </a:r>
            <a:r>
              <a:rPr lang="en-US" sz="1400" u="sng" kern="100">
                <a:solidFill>
                  <a:srgbClr val="467886"/>
                </a:solidFill>
                <a:effectLst/>
                <a:latin typeface="Montserrat" panose="00000500000000000000" pitchFamily="2" charset="0"/>
                <a:ea typeface="DengXian" panose="02010600030101010101" pitchFamily="2" charset="-122"/>
                <a:cs typeface="Arial" panose="020B0604020202020204" pitchFamily="34" charset="0"/>
                <a:hlinkClick r:id="rId5"/>
              </a:rPr>
              <a:t>Facebook</a:t>
            </a:r>
            <a:r>
              <a:rPr lang="en-US" sz="1400" kern="100">
                <a:effectLst/>
                <a:latin typeface="Montserrat" panose="00000500000000000000" pitchFamily="2" charset="0"/>
                <a:ea typeface="DengXian" panose="02010600030101010101" pitchFamily="2" charset="-122"/>
                <a:cs typeface="Arial" panose="020B0604020202020204" pitchFamily="34" charset="0"/>
              </a:rPr>
              <a:t> and </a:t>
            </a:r>
            <a:r>
              <a:rPr lang="en-US" sz="1400" u="sng" kern="100">
                <a:solidFill>
                  <a:srgbClr val="467886"/>
                </a:solidFill>
                <a:effectLst/>
                <a:latin typeface="Montserrat" panose="00000500000000000000" pitchFamily="2" charset="0"/>
                <a:ea typeface="DengXian" panose="02010600030101010101" pitchFamily="2" charset="-122"/>
                <a:cs typeface="Arial" panose="020B0604020202020204" pitchFamily="34" charset="0"/>
                <a:hlinkClick r:id="rId6"/>
              </a:rPr>
              <a:t>X</a:t>
            </a:r>
            <a:r>
              <a:rPr lang="en-US" sz="1400" kern="100">
                <a:effectLst/>
                <a:latin typeface="Montserrat" panose="00000500000000000000" pitchFamily="2" charset="0"/>
                <a:ea typeface="DengXian" panose="02010600030101010101" pitchFamily="2" charset="-122"/>
                <a:cs typeface="Arial" panose="020B0604020202020204" pitchFamily="34" charset="0"/>
              </a:rPr>
              <a:t>. </a:t>
            </a:r>
          </a:p>
          <a:p>
            <a:pPr marL="342900" marR="0" lvl="0" indent="-342900">
              <a:lnSpc>
                <a:spcPct val="114000"/>
              </a:lnSpc>
              <a:spcAft>
                <a:spcPts val="800"/>
              </a:spcAft>
              <a:buFont typeface="Symbol" panose="05050102010706020507" pitchFamily="18" charset="2"/>
              <a:buChar char=""/>
            </a:pPr>
            <a:r>
              <a:rPr lang="en-US" sz="1400" b="1" kern="100">
                <a:effectLst/>
                <a:latin typeface="Montserrat" panose="00000500000000000000" pitchFamily="2" charset="0"/>
                <a:ea typeface="DengXian" panose="02010600030101010101" pitchFamily="2" charset="-122"/>
                <a:cs typeface="Arial" panose="020B0604020202020204" pitchFamily="34" charset="0"/>
              </a:rPr>
              <a:t>TAG US</a:t>
            </a:r>
            <a:r>
              <a:rPr lang="en-US" sz="1400" kern="100">
                <a:effectLst/>
                <a:latin typeface="Montserrat" panose="00000500000000000000" pitchFamily="2" charset="0"/>
                <a:ea typeface="DengXian" panose="02010600030101010101" pitchFamily="2" charset="-122"/>
                <a:cs typeface="Arial" panose="020B0604020202020204" pitchFamily="34" charset="0"/>
              </a:rPr>
              <a:t>: When sharing Flush Smart Month content, please tag RFA and use the hashtag, #FlushSmart. This makes it easier for us to find your content because we want to engage with your posts, too!</a:t>
            </a:r>
          </a:p>
          <a:p>
            <a:pPr marL="342900" marR="0" lvl="0" indent="-342900">
              <a:lnSpc>
                <a:spcPct val="114000"/>
              </a:lnSpc>
              <a:spcAft>
                <a:spcPts val="800"/>
              </a:spcAft>
              <a:buFont typeface="Symbol" panose="05050102010706020507" pitchFamily="18" charset="2"/>
              <a:buChar char=""/>
            </a:pPr>
            <a:r>
              <a:rPr lang="en-US" sz="1400" b="1" kern="100">
                <a:effectLst/>
                <a:latin typeface="Montserrat" panose="00000500000000000000" pitchFamily="2" charset="0"/>
                <a:ea typeface="DengXian" panose="02010600030101010101" pitchFamily="2" charset="-122"/>
                <a:cs typeface="Arial" panose="020B0604020202020204" pitchFamily="34" charset="0"/>
              </a:rPr>
              <a:t>LIKE &amp; COMMENT</a:t>
            </a:r>
            <a:r>
              <a:rPr lang="en-US" sz="1400" kern="100">
                <a:effectLst/>
                <a:latin typeface="Montserrat" panose="00000500000000000000" pitchFamily="2" charset="0"/>
                <a:ea typeface="DengXian" panose="02010600030101010101" pitchFamily="2" charset="-122"/>
                <a:cs typeface="Arial" panose="020B0604020202020204" pitchFamily="34" charset="0"/>
              </a:rPr>
              <a:t>: Engaging with each other’s content will help boost visibility and ultimately help spread the responsible flushing message to a broader audience. </a:t>
            </a:r>
          </a:p>
          <a:p>
            <a:pPr marL="0" marR="0">
              <a:lnSpc>
                <a:spcPct val="114000"/>
              </a:lnSpc>
              <a:spcAft>
                <a:spcPts val="800"/>
              </a:spcAft>
              <a:buNone/>
            </a:pPr>
            <a:r>
              <a:rPr lang="en-US" sz="1400" kern="100">
                <a:effectLst/>
                <a:latin typeface="Montserrat" panose="00000500000000000000" pitchFamily="2" charset="0"/>
                <a:ea typeface="DengXian" panose="02010600030101010101" pitchFamily="2" charset="-122"/>
                <a:cs typeface="Arial" panose="020B0604020202020204" pitchFamily="34" charset="0"/>
              </a:rPr>
              <a:t>We know responsible flushing is a nuanced conversation, but the more we can keep sharing this message on social media, especially during Flush Smart Month, the more we’re able to strengthen our collective reach and make a difference!</a:t>
            </a:r>
          </a:p>
        </p:txBody>
      </p:sp>
      <p:sp>
        <p:nvSpPr>
          <p:cNvPr id="4" name="Title 3">
            <a:extLst>
              <a:ext uri="{FF2B5EF4-FFF2-40B4-BE49-F238E27FC236}">
                <a16:creationId xmlns:a16="http://schemas.microsoft.com/office/drawing/2014/main" id="{A4F984E9-5A43-6D3B-5D17-6EA13996A30B}"/>
              </a:ext>
            </a:extLst>
          </p:cNvPr>
          <p:cNvSpPr>
            <a:spLocks noGrp="1"/>
          </p:cNvSpPr>
          <p:nvPr>
            <p:ph type="title"/>
          </p:nvPr>
        </p:nvSpPr>
        <p:spPr/>
        <p:txBody>
          <a:bodyPr anchor="t"/>
          <a:lstStyle/>
          <a:p>
            <a:r>
              <a:rPr lang="en-US" sz="2800"/>
              <a:t>SOCIAL GUIDANCE</a:t>
            </a:r>
          </a:p>
        </p:txBody>
      </p:sp>
    </p:spTree>
    <p:extLst>
      <p:ext uri="{BB962C8B-B14F-4D97-AF65-F5344CB8AC3E}">
        <p14:creationId xmlns:p14="http://schemas.microsoft.com/office/powerpoint/2010/main" val="403676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B01159-F2FC-ADE3-BABB-5D97A21886C3}"/>
              </a:ext>
            </a:extLst>
          </p:cNvPr>
          <p:cNvSpPr>
            <a:spLocks noGrp="1" noRot="1" noMove="1" noResize="1" noEditPoints="1" noAdjustHandles="1" noChangeArrowheads="1" noChangeShapeType="1"/>
          </p:cNvSpPr>
          <p:nvPr/>
        </p:nvSpPr>
        <p:spPr>
          <a:xfrm>
            <a:off x="476250" y="8769927"/>
            <a:ext cx="6810375" cy="840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DB2861-39EC-F4C8-396A-CD94CEC7A64B}"/>
              </a:ext>
            </a:extLst>
          </p:cNvPr>
          <p:cNvSpPr>
            <a:spLocks noGrp="1"/>
          </p:cNvSpPr>
          <p:nvPr>
            <p:ph type="title"/>
          </p:nvPr>
        </p:nvSpPr>
        <p:spPr/>
        <p:txBody>
          <a:bodyPr/>
          <a:lstStyle/>
          <a:p>
            <a:r>
              <a:rPr lang="en-US" sz="2800"/>
              <a:t>For wastewater and municipal/City entities</a:t>
            </a:r>
          </a:p>
        </p:txBody>
      </p:sp>
      <p:graphicFrame>
        <p:nvGraphicFramePr>
          <p:cNvPr id="7" name="Table 6">
            <a:extLst>
              <a:ext uri="{FF2B5EF4-FFF2-40B4-BE49-F238E27FC236}">
                <a16:creationId xmlns:a16="http://schemas.microsoft.com/office/drawing/2014/main" id="{C1FF86EF-78EE-42DE-C444-7DB0DFF047E3}"/>
              </a:ext>
            </a:extLst>
          </p:cNvPr>
          <p:cNvGraphicFramePr>
            <a:graphicFrameLocks noGrp="1"/>
          </p:cNvGraphicFramePr>
          <p:nvPr>
            <p:extLst>
              <p:ext uri="{D42A27DB-BD31-4B8C-83A1-F6EECF244321}">
                <p14:modId xmlns:p14="http://schemas.microsoft.com/office/powerpoint/2010/main" val="1681772654"/>
              </p:ext>
            </p:extLst>
          </p:nvPr>
        </p:nvGraphicFramePr>
        <p:xfrm>
          <a:off x="866955" y="1527933"/>
          <a:ext cx="6091056" cy="8098086"/>
        </p:xfrm>
        <a:graphic>
          <a:graphicData uri="http://schemas.openxmlformats.org/drawingml/2006/table">
            <a:tbl>
              <a:tblPr firstRow="1" bandRow="1">
                <a:tableStyleId>{5C22544A-7EE6-4342-B048-85BDC9FD1C3A}</a:tableStyleId>
              </a:tblPr>
              <a:tblGrid>
                <a:gridCol w="3045528">
                  <a:extLst>
                    <a:ext uri="{9D8B030D-6E8A-4147-A177-3AD203B41FA5}">
                      <a16:colId xmlns:a16="http://schemas.microsoft.com/office/drawing/2014/main" val="2013613321"/>
                    </a:ext>
                  </a:extLst>
                </a:gridCol>
                <a:gridCol w="3045528">
                  <a:extLst>
                    <a:ext uri="{9D8B030D-6E8A-4147-A177-3AD203B41FA5}">
                      <a16:colId xmlns:a16="http://schemas.microsoft.com/office/drawing/2014/main" val="447585469"/>
                    </a:ext>
                  </a:extLst>
                </a:gridCol>
              </a:tblGrid>
              <a:tr h="295206">
                <a:tc>
                  <a:txBody>
                    <a:bodyPr/>
                    <a:lstStyle/>
                    <a:p>
                      <a:r>
                        <a:rPr lang="en-US" sz="1300">
                          <a:solidFill>
                            <a:schemeClr val="bg1"/>
                          </a:solidFill>
                          <a:latin typeface="Montserrat" panose="00000500000000000000" pitchFamily="2" charset="0"/>
                        </a:rPr>
                        <a:t>Copy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300">
                          <a:solidFill>
                            <a:schemeClr val="bg1"/>
                          </a:solidFill>
                          <a:latin typeface="Montserrat" panose="00000500000000000000" pitchFamily="2" charset="0"/>
                        </a:rPr>
                        <a:t>Asset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239025672"/>
                  </a:ext>
                </a:extLst>
              </a:tr>
              <a:tr h="2366319">
                <a:tc>
                  <a:txBody>
                    <a:bodyPr/>
                    <a:lstStyle/>
                    <a:p>
                      <a:r>
                        <a:rPr lang="en-US" sz="1300" b="1" i="0" kern="1200">
                          <a:solidFill>
                            <a:schemeClr val="accent3"/>
                          </a:solidFill>
                          <a:effectLst/>
                          <a:latin typeface="Montserrat SemiBold" panose="00000700000000000000" pitchFamily="2" charset="0"/>
                          <a:ea typeface="+mn-ea"/>
                          <a:cs typeface="+mn-cs"/>
                        </a:rPr>
                        <a:t>Copy for X, Facebook, LinkedIn, Instagram: </a:t>
                      </a:r>
                    </a:p>
                    <a:p>
                      <a:r>
                        <a:rPr lang="en-US" sz="1300" b="0">
                          <a:solidFill>
                            <a:schemeClr val="tx1"/>
                          </a:solidFill>
                          <a:latin typeface="Montserrat" panose="00000500000000000000" pitchFamily="2" charset="0"/>
                        </a:rPr>
                        <a:t> </a:t>
                      </a:r>
                    </a:p>
                    <a:p>
                      <a:r>
                        <a:rPr lang="en-US" sz="1300" b="0">
                          <a:solidFill>
                            <a:schemeClr val="tx1"/>
                          </a:solidFill>
                          <a:latin typeface="Montserrat" panose="00000500000000000000" pitchFamily="2" charset="0"/>
                        </a:rPr>
                        <a:t>Ready to get Flush Fit? This July, we're challenging you to 7 days of simple, doable actions that help you build smarter flushing habits.  </a:t>
                      </a:r>
                    </a:p>
                    <a:p>
                      <a:r>
                        <a:rPr lang="en-US" sz="1300" b="0">
                          <a:solidFill>
                            <a:schemeClr val="tx1"/>
                          </a:solidFill>
                          <a:latin typeface="Montserrat" panose="00000500000000000000" pitchFamily="2" charset="0"/>
                        </a:rPr>
                        <a:t>One small step a day goes a long way for your home, your pipes, and your community. Let's get started! #FlushSmart </a:t>
                      </a:r>
                      <a:r>
                        <a:rPr lang="en-US" sz="1300" u="sng" kern="1200">
                          <a:solidFill>
                            <a:schemeClr val="dk1"/>
                          </a:solidFill>
                          <a:effectLst/>
                          <a:latin typeface="Montserrat" panose="00000500000000000000" pitchFamily="2" charset="0"/>
                          <a:ea typeface="+mn-ea"/>
                          <a:cs typeface="+mn-cs"/>
                          <a:hlinkClick r:id="rId2">
                            <a:extLst>
                              <a:ext uri="{A12FA001-AC4F-418D-AE19-62706E023703}">
                                <ahyp:hlinkClr xmlns:ahyp="http://schemas.microsoft.com/office/drawing/2018/hyperlinkcolor" val="tx"/>
                              </a:ext>
                            </a:extLst>
                          </a:hlinkClick>
                        </a:rPr>
                        <a:t>https://flushsmart.org/bathroom-bootycamp/</a:t>
                      </a:r>
                      <a:endParaRPr lang="en-US" sz="1300" u="sng" kern="1200">
                        <a:solidFill>
                          <a:schemeClr val="dk1"/>
                        </a:solidFill>
                        <a:effectLst/>
                        <a:latin typeface="Montserrat" panose="00000500000000000000" pitchFamily="2"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300" i="1" kern="1200">
                          <a:solidFill>
                            <a:schemeClr val="dk1"/>
                          </a:solidFill>
                          <a:effectLst/>
                          <a:latin typeface="Montserrat" panose="00000500000000000000" pitchFamily="2" charset="0"/>
                          <a:ea typeface="+mn-ea"/>
                          <a:cs typeface="+mn-cs"/>
                          <a:hlinkClick r:id="rId2"/>
                        </a:rPr>
                        <a:t>Suggested Images</a:t>
                      </a:r>
                      <a:r>
                        <a:rPr lang="en-US" sz="1300" i="1" kern="1200">
                          <a:solidFill>
                            <a:schemeClr val="dk1"/>
                          </a:solidFill>
                          <a:effectLst/>
                          <a:latin typeface="Montserrat" panose="00000500000000000000" pitchFamily="2" charset="0"/>
                          <a:ea typeface="+mn-ea"/>
                          <a:cs typeface="+mn-cs"/>
                        </a:rPr>
                        <a:t>: </a:t>
                      </a:r>
                    </a:p>
                    <a:p>
                      <a:pPr algn="l"/>
                      <a:endParaRPr lang="en-US" sz="1300" i="1" kern="1200">
                        <a:solidFill>
                          <a:schemeClr val="dk1"/>
                        </a:solidFill>
                        <a:effectLst/>
                        <a:latin typeface="Montserrat" panose="00000500000000000000" pitchFamily="2"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422836"/>
                  </a:ext>
                </a:extLst>
              </a:tr>
              <a:tr h="1803400">
                <a:tc>
                  <a:txBody>
                    <a:bodyPr/>
                    <a:lstStyle/>
                    <a:p>
                      <a:r>
                        <a:rPr lang="en-US" sz="1300" b="1" i="0" kern="1200">
                          <a:solidFill>
                            <a:schemeClr val="accent3"/>
                          </a:solidFill>
                          <a:effectLst/>
                          <a:latin typeface="Montserrat SemiBold" panose="00000700000000000000" pitchFamily="2" charset="0"/>
                          <a:ea typeface="+mn-ea"/>
                          <a:cs typeface="+mn-cs"/>
                        </a:rPr>
                        <a:t>Copy for X, Facebook, LinkedIn, Instagram: </a:t>
                      </a:r>
                    </a:p>
                    <a:p>
                      <a:r>
                        <a:rPr lang="en-US" sz="1300" kern="1200">
                          <a:solidFill>
                            <a:schemeClr val="dk1"/>
                          </a:solidFill>
                          <a:effectLst/>
                          <a:latin typeface="Montserrat" panose="00000500000000000000" pitchFamily="2" charset="0"/>
                          <a:ea typeface="+mn-ea"/>
                          <a:cs typeface="+mn-cs"/>
                        </a:rPr>
                        <a:t> </a:t>
                      </a:r>
                    </a:p>
                    <a:p>
                      <a:r>
                        <a:rPr lang="en-US" sz="1300" kern="1200">
                          <a:solidFill>
                            <a:schemeClr val="dk1"/>
                          </a:solidFill>
                          <a:effectLst/>
                          <a:latin typeface="Montserrat" panose="00000500000000000000" pitchFamily="2" charset="0"/>
                          <a:ea typeface="+mn-ea"/>
                          <a:cs typeface="+mn-cs"/>
                        </a:rPr>
                        <a:t>Think you know what it means to practice responsible flushing? Test yourself this #FlushSmart Month and take our quiz to find </a:t>
                      </a:r>
                      <a:r>
                        <a:rPr lang="en-US" sz="1300" b="0" kern="1200">
                          <a:solidFill>
                            <a:schemeClr val="dk1"/>
                          </a:solidFill>
                          <a:effectLst/>
                          <a:latin typeface="Montserrat" panose="00000500000000000000" pitchFamily="2" charset="0"/>
                          <a:ea typeface="+mn-ea"/>
                          <a:cs typeface="+mn-cs"/>
                        </a:rPr>
                        <a:t>out: </a:t>
                      </a:r>
                      <a:r>
                        <a:rPr lang="en-US" sz="1300" b="0" u="sng" kern="1200">
                          <a:solidFill>
                            <a:schemeClr val="dk1"/>
                          </a:solidFill>
                          <a:effectLst/>
                          <a:latin typeface="Montserrat" panose="00000500000000000000" pitchFamily="2" charset="0"/>
                          <a:ea typeface="+mn-ea"/>
                          <a:cs typeface="+mn-cs"/>
                          <a:hlinkClick r:id="rId3"/>
                        </a:rPr>
                        <a:t>https://flushsmart.org/bathroom-bootycamp-quiz</a:t>
                      </a:r>
                      <a:endParaRPr lang="en-US" sz="1300" b="0" kern="1200">
                        <a:solidFill>
                          <a:schemeClr val="dk1"/>
                        </a:solidFill>
                        <a:effectLst/>
                        <a:latin typeface="Montserrat" panose="00000500000000000000" pitchFamily="2" charset="0"/>
                        <a:ea typeface="+mn-ea"/>
                        <a:cs typeface="+mn-cs"/>
                      </a:endParaRPr>
                    </a:p>
                    <a:p>
                      <a:endParaRPr lang="en-US" sz="1300">
                        <a:solidFill>
                          <a:schemeClr val="tx1"/>
                        </a:solidFill>
                        <a:latin typeface="Montserrat"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00" i="1" kern="1200">
                          <a:solidFill>
                            <a:schemeClr val="dk1"/>
                          </a:solidFill>
                          <a:effectLst/>
                          <a:latin typeface="Montserrat" panose="00000500000000000000" pitchFamily="2" charset="0"/>
                          <a:ea typeface="+mn-ea"/>
                          <a:cs typeface="+mn-cs"/>
                        </a:rPr>
                        <a:t>N/A</a:t>
                      </a:r>
                      <a:endParaRPr lang="en-US" sz="1300">
                        <a:solidFill>
                          <a:schemeClr val="tx1"/>
                        </a:solidFill>
                        <a:latin typeface="Montserrat"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6071986"/>
                  </a:ext>
                </a:extLst>
              </a:tr>
              <a:tr h="2167124">
                <a:tc>
                  <a:txBody>
                    <a:bodyPr/>
                    <a:lstStyle/>
                    <a:p>
                      <a:pPr marL="0" algn="l" defTabSz="754421" rtl="0" eaLnBrk="1" latinLnBrk="0" hangingPunct="1"/>
                      <a:r>
                        <a:rPr lang="en-US" sz="1300" b="1" i="0" kern="1200">
                          <a:solidFill>
                            <a:schemeClr val="accent3"/>
                          </a:solidFill>
                          <a:effectLst/>
                          <a:latin typeface="Montserrat SemiBold" panose="00000700000000000000" pitchFamily="2" charset="0"/>
                          <a:ea typeface="+mn-ea"/>
                          <a:cs typeface="+mn-cs"/>
                        </a:rPr>
                        <a:t>Copy for X, Facebook, LinkedIn, Instagram: </a:t>
                      </a:r>
                    </a:p>
                    <a:p>
                      <a:endParaRPr lang="en-US" sz="1300" kern="1200">
                        <a:solidFill>
                          <a:schemeClr val="dk1"/>
                        </a:solidFill>
                        <a:effectLst/>
                        <a:latin typeface="Montserrat" panose="00000500000000000000" pitchFamily="2" charset="0"/>
                        <a:ea typeface="+mn-ea"/>
                        <a:cs typeface="+mn-cs"/>
                      </a:endParaRPr>
                    </a:p>
                    <a:p>
                      <a:r>
                        <a:rPr lang="en-US" sz="1300" kern="1200">
                          <a:solidFill>
                            <a:schemeClr val="dk1"/>
                          </a:solidFill>
                          <a:effectLst/>
                          <a:latin typeface="Montserrat" panose="00000500000000000000" pitchFamily="2" charset="0"/>
                          <a:ea typeface="+mn-ea"/>
                          <a:cs typeface="+mn-cs"/>
                        </a:rPr>
                        <a:t>Did you know July is #FlushSmart Month? </a:t>
                      </a:r>
                    </a:p>
                    <a:p>
                      <a:r>
                        <a:rPr lang="en-US" sz="1300" kern="1200">
                          <a:solidFill>
                            <a:schemeClr val="dk1"/>
                          </a:solidFill>
                          <a:effectLst/>
                          <a:latin typeface="Montserrat" panose="00000500000000000000" pitchFamily="2" charset="0"/>
                          <a:ea typeface="+mn-ea"/>
                          <a:cs typeface="+mn-cs"/>
                        </a:rPr>
                        <a:t> </a:t>
                      </a:r>
                    </a:p>
                    <a:p>
                      <a:r>
                        <a:rPr lang="en-US" sz="1300" kern="1200">
                          <a:solidFill>
                            <a:schemeClr val="dk1"/>
                          </a:solidFill>
                          <a:effectLst/>
                          <a:latin typeface="Montserrat" panose="00000500000000000000" pitchFamily="2" charset="0"/>
                          <a:ea typeface="+mn-ea"/>
                          <a:cs typeface="+mn-cs"/>
                        </a:rPr>
                        <a:t>Now is the perfect time to celebrate, and it’s quite simple: always look for the Do Not Flush label on wipes packaging before flushing anything. </a:t>
                      </a:r>
                    </a:p>
                    <a:p>
                      <a:r>
                        <a:rPr lang="en-US" sz="1300" kern="1200">
                          <a:solidFill>
                            <a:schemeClr val="dk1"/>
                          </a:solidFill>
                          <a:effectLst/>
                          <a:latin typeface="Montserrat" panose="00000500000000000000" pitchFamily="2" charset="0"/>
                          <a:ea typeface="+mn-ea"/>
                          <a:cs typeface="+mn-cs"/>
                        </a:rPr>
                        <a:t> </a:t>
                      </a:r>
                    </a:p>
                    <a:p>
                      <a:r>
                        <a:rPr lang="en-US" sz="1300" kern="1200">
                          <a:solidFill>
                            <a:schemeClr val="dk1"/>
                          </a:solidFill>
                          <a:effectLst/>
                          <a:latin typeface="Montserrat" panose="00000500000000000000" pitchFamily="2" charset="0"/>
                          <a:ea typeface="+mn-ea"/>
                          <a:cs typeface="+mn-cs"/>
                        </a:rPr>
                        <a:t>If you see it, trash it! Learn more: </a:t>
                      </a:r>
                      <a:r>
                        <a:rPr lang="en-US" sz="1300" u="sng" kern="1200">
                          <a:solidFill>
                            <a:schemeClr val="dk1"/>
                          </a:solidFill>
                          <a:effectLst/>
                          <a:latin typeface="Montserrat" panose="00000500000000000000" pitchFamily="2" charset="0"/>
                          <a:ea typeface="+mn-ea"/>
                          <a:cs typeface="+mn-cs"/>
                          <a:hlinkClick r:id="rId4"/>
                        </a:rPr>
                        <a:t>https://flushsmart.org/</a:t>
                      </a:r>
                      <a:r>
                        <a:rPr lang="en-US" sz="1300" b="1" kern="1200">
                          <a:solidFill>
                            <a:schemeClr val="dk1"/>
                          </a:solidFill>
                          <a:effectLst/>
                          <a:latin typeface="Montserrat" panose="00000500000000000000" pitchFamily="2" charset="0"/>
                          <a:ea typeface="+mn-ea"/>
                          <a:cs typeface="+mn-cs"/>
                        </a:rPr>
                        <a:t> </a:t>
                      </a:r>
                      <a:endParaRPr lang="en-US" sz="1300" kern="1200">
                        <a:solidFill>
                          <a:schemeClr val="dk1"/>
                        </a:solidFill>
                        <a:effectLst/>
                        <a:latin typeface="Montserrat" panose="00000500000000000000" pitchFamily="2" charset="0"/>
                        <a:ea typeface="+mn-ea"/>
                        <a:cs typeface="+mn-cs"/>
                      </a:endParaRPr>
                    </a:p>
                    <a:p>
                      <a:endParaRPr lang="en-US" sz="1300">
                        <a:solidFill>
                          <a:schemeClr val="tx1"/>
                        </a:solidFill>
                        <a:latin typeface="Montserrat"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00" i="1" u="sng" kern="1200">
                          <a:solidFill>
                            <a:schemeClr val="dk1"/>
                          </a:solidFill>
                          <a:effectLst/>
                          <a:latin typeface="Montserrat" panose="00000500000000000000" pitchFamily="2" charset="0"/>
                          <a:ea typeface="+mn-ea"/>
                          <a:cs typeface="+mn-cs"/>
                          <a:hlinkClick r:id="rId5"/>
                        </a:rPr>
                        <a:t>Suggested Image</a:t>
                      </a:r>
                      <a:r>
                        <a:rPr lang="en-US" sz="1300" i="1" kern="1200">
                          <a:solidFill>
                            <a:schemeClr val="dk1"/>
                          </a:solidFill>
                          <a:effectLst/>
                          <a:latin typeface="Montserrat" panose="00000500000000000000" pitchFamily="2" charset="0"/>
                          <a:ea typeface="+mn-ea"/>
                          <a:cs typeface="+mn-cs"/>
                        </a:rPr>
                        <a:t>:</a:t>
                      </a:r>
                      <a:r>
                        <a:rPr lang="en-US" sz="1300" kern="1200">
                          <a:solidFill>
                            <a:schemeClr val="dk1"/>
                          </a:solidFill>
                          <a:effectLst/>
                          <a:latin typeface="Montserrat" panose="00000500000000000000" pitchFamily="2" charset="0"/>
                          <a:ea typeface="+mn-ea"/>
                          <a:cs typeface="+mn-cs"/>
                        </a:rPr>
                        <a:t>  </a:t>
                      </a:r>
                      <a:endParaRPr lang="en-US" sz="1300">
                        <a:solidFill>
                          <a:schemeClr val="tx1"/>
                        </a:solidFill>
                        <a:latin typeface="Montserrat"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4199619"/>
                  </a:ext>
                </a:extLst>
              </a:tr>
            </a:tbl>
          </a:graphicData>
        </a:graphic>
      </p:graphicFrame>
      <p:pic>
        <p:nvPicPr>
          <p:cNvPr id="9" name="Picture 8">
            <a:extLst>
              <a:ext uri="{FF2B5EF4-FFF2-40B4-BE49-F238E27FC236}">
                <a16:creationId xmlns:a16="http://schemas.microsoft.com/office/drawing/2014/main" id="{C30491F8-BDCB-8B44-CDBD-CB32784A794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55600" y="6933271"/>
            <a:ext cx="2304735" cy="2304735"/>
          </a:xfrm>
          <a:prstGeom prst="rect">
            <a:avLst/>
          </a:prstGeom>
          <a:noFill/>
          <a:ln>
            <a:noFill/>
          </a:ln>
        </p:spPr>
      </p:pic>
      <p:pic>
        <p:nvPicPr>
          <p:cNvPr id="4" name="Picture 3">
            <a:extLst>
              <a:ext uri="{FF2B5EF4-FFF2-40B4-BE49-F238E27FC236}">
                <a16:creationId xmlns:a16="http://schemas.microsoft.com/office/drawing/2014/main" id="{3BD72C6C-3376-BC9B-E018-8D48E1E43FB7}"/>
              </a:ext>
            </a:extLst>
          </p:cNvPr>
          <p:cNvPicPr>
            <a:picLocks noChangeAspect="1"/>
          </p:cNvPicPr>
          <p:nvPr/>
        </p:nvPicPr>
        <p:blipFill>
          <a:blip r:embed="rId7"/>
          <a:stretch>
            <a:fillRect/>
          </a:stretch>
        </p:blipFill>
        <p:spPr>
          <a:xfrm>
            <a:off x="4055600" y="2160545"/>
            <a:ext cx="2659186" cy="1343633"/>
          </a:xfrm>
          <a:prstGeom prst="rect">
            <a:avLst/>
          </a:prstGeom>
        </p:spPr>
      </p:pic>
    </p:spTree>
    <p:extLst>
      <p:ext uri="{BB962C8B-B14F-4D97-AF65-F5344CB8AC3E}">
        <p14:creationId xmlns:p14="http://schemas.microsoft.com/office/powerpoint/2010/main" val="2553577120"/>
      </p:ext>
    </p:extLst>
  </p:cSld>
  <p:clrMapOvr>
    <a:masterClrMapping/>
  </p:clrMapOvr>
</p:sld>
</file>

<file path=ppt/theme/theme1.xml><?xml version="1.0" encoding="utf-8"?>
<a:theme xmlns:a="http://schemas.openxmlformats.org/drawingml/2006/main" name="Flushing_RFP">
  <a:themeElements>
    <a:clrScheme name="Bathroom Booty Camp">
      <a:dk1>
        <a:srgbClr val="000000"/>
      </a:dk1>
      <a:lt1>
        <a:srgbClr val="FFFFFF"/>
      </a:lt1>
      <a:dk2>
        <a:srgbClr val="20331C"/>
      </a:dk2>
      <a:lt2>
        <a:srgbClr val="EAEAEA"/>
      </a:lt2>
      <a:accent1>
        <a:srgbClr val="496B44"/>
      </a:accent1>
      <a:accent2>
        <a:srgbClr val="20331C"/>
      </a:accent2>
      <a:accent3>
        <a:srgbClr val="929000"/>
      </a:accent3>
      <a:accent4>
        <a:srgbClr val="A9A9A9"/>
      </a:accent4>
      <a:accent5>
        <a:srgbClr val="935100"/>
      </a:accent5>
      <a:accent6>
        <a:srgbClr val="000000"/>
      </a:accent6>
      <a:hlink>
        <a:srgbClr val="496B44"/>
      </a:hlink>
      <a:folHlink>
        <a:srgbClr val="20331C"/>
      </a:folHlink>
    </a:clrScheme>
    <a:fontScheme name="Arial">
      <a:majorFont>
        <a:latin typeface="Neue Haas Grotesk Text Pro"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Neue Haas Grotesk Text Pro"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840336B-2621-CF44-9DE3-647D77F79A95}">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eb3cc66f-2032-400d-83a4-9d99337f4242" xsi:nil="true"/>
    <SharedWithUsers xmlns="2afbd36a-a117-44e4-8465-5b6b063f8e01">
      <UserInfo>
        <DisplayName/>
        <AccountId xsi:nil="true"/>
        <AccountType/>
      </UserInfo>
    </SharedWithUsers>
    <_ip_UnifiedCompliancePolicyUIAction xmlns="http://schemas.microsoft.com/sharepoint/v3" xsi:nil="true"/>
    <_ip_UnifiedCompliancePolicyProperties xmlns="http://schemas.microsoft.com/sharepoint/v3" xsi:nil="true"/>
    <lcf76f155ced4ddcb4097134ff3c332f xmlns="eb3cc66f-2032-400d-83a4-9d99337f4242">
      <Terms xmlns="http://schemas.microsoft.com/office/infopath/2007/PartnerControls"/>
    </lcf76f155ced4ddcb4097134ff3c332f>
    <TaxCatchAll xmlns="2afbd36a-a117-44e4-8465-5b6b063f8e0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85FA22ADF4BF34CBC0D0497FC271CE6" ma:contentTypeVersion="20" ma:contentTypeDescription="Create a new document." ma:contentTypeScope="" ma:versionID="8d41b8828842c2b95e32633198ba598c">
  <xsd:schema xmlns:xsd="http://www.w3.org/2001/XMLSchema" xmlns:xs="http://www.w3.org/2001/XMLSchema" xmlns:p="http://schemas.microsoft.com/office/2006/metadata/properties" xmlns:ns1="http://schemas.microsoft.com/sharepoint/v3" xmlns:ns2="eb3cc66f-2032-400d-83a4-9d99337f4242" xmlns:ns3="2afbd36a-a117-44e4-8465-5b6b063f8e01" targetNamespace="http://schemas.microsoft.com/office/2006/metadata/properties" ma:root="true" ma:fieldsID="8f6c830e02f8799dbbaf068c6b9c635b" ns1:_="" ns2:_="" ns3:_="">
    <xsd:import namespace="http://schemas.microsoft.com/sharepoint/v3"/>
    <xsd:import namespace="eb3cc66f-2032-400d-83a4-9d99337f4242"/>
    <xsd:import namespace="2afbd36a-a117-44e4-8465-5b6b063f8e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element ref="ns3:SharedWithUsers" minOccurs="0"/>
                <xsd:element ref="ns3:SharedWithDetails"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3cc66f-2032-400d-83a4-9d99337f42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1effff48-cca9-4807-8ad1-02586ec8c425"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fbd36a-a117-44e4-8465-5b6b063f8e0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c854206-d81d-4695-b60e-cdb6cbc9d90b}" ma:internalName="TaxCatchAll" ma:readOnly="false" ma:showField="CatchAllData" ma:web="2afbd36a-a117-44e4-8465-5b6b063f8e0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939316-D4F2-4EB4-A0E1-80D76BDBCC8F}">
  <ds:schemaRefs>
    <ds:schemaRef ds:uri="2afbd36a-a117-44e4-8465-5b6b063f8e01"/>
    <ds:schemaRef ds:uri="eb3cc66f-2032-400d-83a4-9d99337f424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1733167-8B63-4557-9B4D-C461DBE5F539}">
  <ds:schemaRefs>
    <ds:schemaRef ds:uri="http://schemas.microsoft.com/sharepoint/v3/contenttype/forms"/>
  </ds:schemaRefs>
</ds:datastoreItem>
</file>

<file path=customXml/itemProps3.xml><?xml version="1.0" encoding="utf-8"?>
<ds:datastoreItem xmlns:ds="http://schemas.openxmlformats.org/officeDocument/2006/customXml" ds:itemID="{85CFEFCF-226E-419F-91A1-B2013701E931}">
  <ds:schemaRefs>
    <ds:schemaRef ds:uri="2afbd36a-a117-44e4-8465-5b6b063f8e01"/>
    <ds:schemaRef ds:uri="eb3cc66f-2032-400d-83a4-9d99337f424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4200</Words>
  <Application>Microsoft Office PowerPoint</Application>
  <PresentationFormat>Custom</PresentationFormat>
  <Paragraphs>273</Paragraphs>
  <Slides>24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Montserrat</vt:lpstr>
      <vt:lpstr>Montserrat ExtraBold</vt:lpstr>
      <vt:lpstr>Montserrat SemiBold</vt:lpstr>
      <vt:lpstr>Neue Haas Grotesk Text Pro</vt:lpstr>
      <vt:lpstr>Symbol</vt:lpstr>
      <vt:lpstr>Flushing_RFP</vt:lpstr>
      <vt:lpstr>PowerPoint Presentation</vt:lpstr>
      <vt:lpstr>PowerPoint Presentation</vt:lpstr>
      <vt:lpstr>PowerPoint Presentation</vt:lpstr>
      <vt:lpstr>PowerPoint Presentation</vt:lpstr>
      <vt:lpstr>PowerPoint Presentation</vt:lpstr>
      <vt:lpstr>Bathroom bootycamp  7-Day challenge</vt:lpstr>
      <vt:lpstr>PowerPoint Presentation</vt:lpstr>
      <vt:lpstr>SOCIAL GUIDANCE</vt:lpstr>
      <vt:lpstr>For wastewater and municipal/City entities</vt:lpstr>
      <vt:lpstr>For wastewater and municipal/City entities</vt:lpstr>
      <vt:lpstr>For wastewater and municipal/City entities</vt:lpstr>
      <vt:lpstr>For wastewater and municipal/City entities</vt:lpstr>
      <vt:lpstr>For wastewater and municipal/City entities</vt:lpstr>
      <vt:lpstr>For Brands and Non-Profits</vt:lpstr>
      <vt:lpstr>For Brands and Non-Profits</vt:lpstr>
      <vt:lpstr>Op-Ed Template (p.1)</vt:lpstr>
      <vt:lpstr>Op-ed template (pg.2)</vt:lpstr>
      <vt:lpstr>Newsletter blurb</vt:lpstr>
      <vt:lpstr>PowerPoint Presentation</vt:lpstr>
      <vt:lpstr>Wastewater and municipal/ city entities</vt:lpstr>
      <vt:lpstr>Wastewater and municipal/ city entities</vt:lpstr>
      <vt:lpstr>Brands and non-profits</vt:lpstr>
      <vt:lpstr>Brands and non-profits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Caitlin Kelly</dc:creator>
  <cp:lastModifiedBy>Maggie O'Reilly</cp:lastModifiedBy>
  <cp:revision>2</cp:revision>
  <cp:lastPrinted>1601-01-01T00:00:00Z</cp:lastPrinted>
  <dcterms:created xsi:type="dcterms:W3CDTF">2021-12-14T22:20:23Z</dcterms:created>
  <dcterms:modified xsi:type="dcterms:W3CDTF">2026-06-08T13:44:02Z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0x010100185FA22ADF4BF34CBC0D0497FC271CE6</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xd_ProgID">
    <vt:lpwstr/>
  </property>
  <property fmtid="{D5CDD505-2E9C-101B-9397-08002B2CF9AE}" pid="8" name="TemplateUrl">
    <vt:lpwstr/>
  </property>
  <property fmtid="{D5CDD505-2E9C-101B-9397-08002B2CF9AE}" pid="9" name="xd_Signature">
    <vt:bool>false</vt:bool>
  </property>
  <property fmtid="{D5CDD505-2E9C-101B-9397-08002B2CF9AE}" pid="10" name="GUID">
    <vt:lpwstr>565c137a-f06c-4852-877b-6ebbe8791081</vt:lpwstr>
  </property>
</Properties>
</file>